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</p:sldMasterIdLst>
  <p:notesMasterIdLst>
    <p:notesMasterId r:id="rId43"/>
  </p:notesMasterIdLst>
  <p:handoutMasterIdLst>
    <p:handoutMasterId r:id="rId44"/>
  </p:handoutMasterIdLst>
  <p:sldIdLst>
    <p:sldId id="447" r:id="rId2"/>
    <p:sldId id="456" r:id="rId3"/>
    <p:sldId id="498" r:id="rId4"/>
    <p:sldId id="502" r:id="rId5"/>
    <p:sldId id="504" r:id="rId6"/>
    <p:sldId id="501" r:id="rId7"/>
    <p:sldId id="505" r:id="rId8"/>
    <p:sldId id="508" r:id="rId9"/>
    <p:sldId id="500" r:id="rId10"/>
    <p:sldId id="507" r:id="rId11"/>
    <p:sldId id="506" r:id="rId12"/>
    <p:sldId id="509" r:id="rId13"/>
    <p:sldId id="472" r:id="rId14"/>
    <p:sldId id="510" r:id="rId15"/>
    <p:sldId id="511" r:id="rId16"/>
    <p:sldId id="512" r:id="rId17"/>
    <p:sldId id="513" r:id="rId18"/>
    <p:sldId id="514" r:id="rId19"/>
    <p:sldId id="515" r:id="rId20"/>
    <p:sldId id="517" r:id="rId21"/>
    <p:sldId id="516" r:id="rId22"/>
    <p:sldId id="518" r:id="rId23"/>
    <p:sldId id="519" r:id="rId24"/>
    <p:sldId id="522" r:id="rId25"/>
    <p:sldId id="523" r:id="rId26"/>
    <p:sldId id="524" r:id="rId27"/>
    <p:sldId id="525" r:id="rId28"/>
    <p:sldId id="526" r:id="rId29"/>
    <p:sldId id="529" r:id="rId30"/>
    <p:sldId id="531" r:id="rId31"/>
    <p:sldId id="530" r:id="rId32"/>
    <p:sldId id="527" r:id="rId33"/>
    <p:sldId id="528" r:id="rId34"/>
    <p:sldId id="534" r:id="rId35"/>
    <p:sldId id="532" r:id="rId36"/>
    <p:sldId id="535" r:id="rId37"/>
    <p:sldId id="539" r:id="rId38"/>
    <p:sldId id="537" r:id="rId39"/>
    <p:sldId id="521" r:id="rId40"/>
    <p:sldId id="536" r:id="rId41"/>
    <p:sldId id="520" r:id="rId42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287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0066FF"/>
    <a:srgbClr val="0099FF"/>
    <a:srgbClr val="FFC000"/>
    <a:srgbClr val="C0504D"/>
    <a:srgbClr val="C00000"/>
    <a:srgbClr val="000000"/>
    <a:srgbClr val="437A00"/>
    <a:srgbClr val="19A5FF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44" autoAdjust="0"/>
    <p:restoredTop sz="91677" autoAdjust="0"/>
  </p:normalViewPr>
  <p:slideViewPr>
    <p:cSldViewPr snapToGrid="0" showGuides="1">
      <p:cViewPr varScale="1">
        <p:scale>
          <a:sx n="103" d="100"/>
          <a:sy n="103" d="100"/>
        </p:scale>
        <p:origin x="1332" y="72"/>
      </p:cViewPr>
      <p:guideLst>
        <p:guide orient="horz" pos="2159"/>
        <p:guide pos="28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-1956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30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spPr>
            <a:solidFill>
              <a:schemeClr val="accent1"/>
            </a:solidFill>
          </c:spPr>
          <c:explosion val="5"/>
          <c:dPt>
            <c:idx val="0"/>
            <c:bubble3D val="0"/>
            <c:spPr>
              <a:solidFill>
                <a:srgbClr val="BBE0E3"/>
              </a:solidFill>
            </c:spPr>
          </c:dPt>
          <c:dPt>
            <c:idx val="1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</c:spPr>
          </c:dPt>
          <c:val>
            <c:numRef>
              <c:f>Sheet1!$C$57:$D$57</c:f>
              <c:numCache>
                <c:formatCode>General</c:formatCode>
                <c:ptCount val="2"/>
                <c:pt idx="0">
                  <c:v>36</c:v>
                </c:pt>
                <c:pt idx="1">
                  <c:v>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CEA61B-1F8C-429A-8ABB-ADC4C9D8C4CC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D08F3FD-FB32-407B-A9F7-9ECB07DEE6CA}">
      <dgm:prSet phldrT="[Text]" custT="1"/>
      <dgm:spPr/>
      <dgm:t>
        <a:bodyPr/>
        <a:lstStyle/>
        <a:p>
          <a:r>
            <a:rPr lang="en-GB" sz="2000" dirty="0" smtClean="0"/>
            <a:t>Surface climate</a:t>
          </a:r>
          <a:endParaRPr lang="en-GB" sz="2000" dirty="0"/>
        </a:p>
      </dgm:t>
    </dgm:pt>
    <dgm:pt modelId="{834C8E82-0D9D-4B56-A994-15FF21D3E766}" type="parTrans" cxnId="{10DBABFE-2757-428C-BF70-9F8250E5C5FB}">
      <dgm:prSet/>
      <dgm:spPr/>
      <dgm:t>
        <a:bodyPr/>
        <a:lstStyle/>
        <a:p>
          <a:endParaRPr lang="en-GB" sz="2000"/>
        </a:p>
      </dgm:t>
    </dgm:pt>
    <dgm:pt modelId="{B52B4CA9-A25B-42CB-9AA7-5AF06A93304B}" type="sibTrans" cxnId="{10DBABFE-2757-428C-BF70-9F8250E5C5FB}">
      <dgm:prSet/>
      <dgm:spPr>
        <a:solidFill>
          <a:schemeClr val="tx2">
            <a:lumMod val="65000"/>
            <a:lumOff val="35000"/>
          </a:schemeClr>
        </a:solidFill>
      </dgm:spPr>
      <dgm:t>
        <a:bodyPr/>
        <a:lstStyle/>
        <a:p>
          <a:endParaRPr lang="en-GB" sz="3200"/>
        </a:p>
      </dgm:t>
    </dgm:pt>
    <dgm:pt modelId="{4B6273CB-7D6C-45F7-8164-67C75249E1A8}">
      <dgm:prSet phldrT="[Text]" custT="1"/>
      <dgm:spPr/>
      <dgm:t>
        <a:bodyPr/>
        <a:lstStyle/>
        <a:p>
          <a:r>
            <a:rPr lang="en-GB" sz="2000" dirty="0" smtClean="0"/>
            <a:t>Ice melt</a:t>
          </a:r>
          <a:endParaRPr lang="en-GB" sz="2000" dirty="0"/>
        </a:p>
      </dgm:t>
    </dgm:pt>
    <dgm:pt modelId="{EC734130-5E77-41A4-8412-9E458880713C}" type="parTrans" cxnId="{85BB0BE6-EC1D-4A01-BF4A-E11CEBCA2136}">
      <dgm:prSet/>
      <dgm:spPr/>
      <dgm:t>
        <a:bodyPr/>
        <a:lstStyle/>
        <a:p>
          <a:endParaRPr lang="en-GB" sz="2000"/>
        </a:p>
      </dgm:t>
    </dgm:pt>
    <dgm:pt modelId="{33C3A798-0EE5-4102-AC10-0373B28520A0}" type="sibTrans" cxnId="{85BB0BE6-EC1D-4A01-BF4A-E11CEBCA2136}">
      <dgm:prSet/>
      <dgm:spPr>
        <a:solidFill>
          <a:schemeClr val="tx2">
            <a:lumMod val="65000"/>
            <a:lumOff val="35000"/>
          </a:schemeClr>
        </a:solidFill>
      </dgm:spPr>
      <dgm:t>
        <a:bodyPr/>
        <a:lstStyle/>
        <a:p>
          <a:endParaRPr lang="en-GB" sz="3200"/>
        </a:p>
      </dgm:t>
    </dgm:pt>
    <dgm:pt modelId="{78EBE49B-C1B3-47F5-93E0-06FEE89D8282}">
      <dgm:prSet phldrT="[Text]" custT="1"/>
      <dgm:spPr/>
      <dgm:t>
        <a:bodyPr/>
        <a:lstStyle/>
        <a:p>
          <a:r>
            <a:rPr lang="en-GB" sz="2000" dirty="0" smtClean="0"/>
            <a:t>Sea level</a:t>
          </a:r>
          <a:endParaRPr lang="en-GB" sz="2000" dirty="0"/>
        </a:p>
      </dgm:t>
    </dgm:pt>
    <dgm:pt modelId="{6601873A-70DD-4DBC-AEA8-B90E041DFE4B}" type="parTrans" cxnId="{AAC334F3-27B9-431C-AF6B-B093B5B6C4DE}">
      <dgm:prSet/>
      <dgm:spPr/>
      <dgm:t>
        <a:bodyPr/>
        <a:lstStyle/>
        <a:p>
          <a:endParaRPr lang="en-GB" sz="2000"/>
        </a:p>
      </dgm:t>
    </dgm:pt>
    <dgm:pt modelId="{609032ED-3E6E-4906-B5A8-796DA56E710C}" type="sibTrans" cxnId="{AAC334F3-27B9-431C-AF6B-B093B5B6C4DE}">
      <dgm:prSet/>
      <dgm:spPr>
        <a:solidFill>
          <a:schemeClr val="tx2">
            <a:lumMod val="65000"/>
            <a:lumOff val="35000"/>
          </a:schemeClr>
        </a:solidFill>
      </dgm:spPr>
      <dgm:t>
        <a:bodyPr/>
        <a:lstStyle/>
        <a:p>
          <a:endParaRPr lang="en-GB" sz="3200"/>
        </a:p>
      </dgm:t>
    </dgm:pt>
    <dgm:pt modelId="{D21D5460-5797-4CF3-AD17-D7AD6A6B352D}">
      <dgm:prSet phldrT="[Text]" custT="1"/>
      <dgm:spPr/>
      <dgm:t>
        <a:bodyPr/>
        <a:lstStyle/>
        <a:p>
          <a:r>
            <a:rPr lang="en-GB" sz="2000" dirty="0" smtClean="0"/>
            <a:t>Ocean circulation</a:t>
          </a:r>
          <a:endParaRPr lang="en-GB" sz="2000" dirty="0"/>
        </a:p>
      </dgm:t>
    </dgm:pt>
    <dgm:pt modelId="{F6A72A48-99B8-4428-8A1C-17E6BB34A01D}" type="parTrans" cxnId="{0EE6B4A4-3106-4DB5-B775-C371DEBAEAC4}">
      <dgm:prSet/>
      <dgm:spPr/>
      <dgm:t>
        <a:bodyPr/>
        <a:lstStyle/>
        <a:p>
          <a:endParaRPr lang="en-GB" sz="2000"/>
        </a:p>
      </dgm:t>
    </dgm:pt>
    <dgm:pt modelId="{CB2CF135-07D9-4641-ABC8-03BF13D12B34}" type="sibTrans" cxnId="{0EE6B4A4-3106-4DB5-B775-C371DEBAEAC4}">
      <dgm:prSet/>
      <dgm:spPr>
        <a:solidFill>
          <a:schemeClr val="tx2">
            <a:lumMod val="65000"/>
            <a:lumOff val="35000"/>
          </a:schemeClr>
        </a:solidFill>
      </dgm:spPr>
      <dgm:t>
        <a:bodyPr/>
        <a:lstStyle/>
        <a:p>
          <a:endParaRPr lang="en-GB" sz="3200"/>
        </a:p>
      </dgm:t>
    </dgm:pt>
    <dgm:pt modelId="{A80F2E6F-1CD9-48DB-8161-62F8A7F519E6}">
      <dgm:prSet phldrT="[Text]" custT="1"/>
      <dgm:spPr/>
      <dgm:t>
        <a:bodyPr/>
        <a:lstStyle/>
        <a:p>
          <a:r>
            <a:rPr lang="en-GB" sz="2000" dirty="0" smtClean="0"/>
            <a:t>Greenhouse gases</a:t>
          </a:r>
          <a:endParaRPr lang="en-GB" sz="2000" dirty="0"/>
        </a:p>
      </dgm:t>
    </dgm:pt>
    <dgm:pt modelId="{AD7C5689-4FA0-4DC1-A93C-E9FB3C423FFD}" type="parTrans" cxnId="{8C4A6644-BF56-42FB-81A3-34F70E1D3A9A}">
      <dgm:prSet/>
      <dgm:spPr/>
      <dgm:t>
        <a:bodyPr/>
        <a:lstStyle/>
        <a:p>
          <a:endParaRPr lang="en-GB" sz="2000"/>
        </a:p>
      </dgm:t>
    </dgm:pt>
    <dgm:pt modelId="{07DBF2EF-2BF2-498C-A88D-E45EC739D451}" type="sibTrans" cxnId="{8C4A6644-BF56-42FB-81A3-34F70E1D3A9A}">
      <dgm:prSet/>
      <dgm:spPr>
        <a:solidFill>
          <a:schemeClr val="tx2">
            <a:lumMod val="65000"/>
            <a:lumOff val="35000"/>
          </a:schemeClr>
        </a:solidFill>
      </dgm:spPr>
      <dgm:t>
        <a:bodyPr/>
        <a:lstStyle/>
        <a:p>
          <a:endParaRPr lang="en-GB" sz="3200"/>
        </a:p>
      </dgm:t>
    </dgm:pt>
    <dgm:pt modelId="{60E86E9A-0F3F-41FD-9EB6-0C23B59C5C86}" type="pres">
      <dgm:prSet presAssocID="{1FCEA61B-1F8C-429A-8ABB-ADC4C9D8C4C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948E72FF-6311-4D5E-A56B-1D08CC8F6B7D}" type="pres">
      <dgm:prSet presAssocID="{9D08F3FD-FB32-407B-A9F7-9ECB07DEE6CA}" presName="dummy" presStyleCnt="0"/>
      <dgm:spPr/>
    </dgm:pt>
    <dgm:pt modelId="{DF7BAB7D-5C24-46A8-A7A3-83FDAF8A2A51}" type="pres">
      <dgm:prSet presAssocID="{9D08F3FD-FB32-407B-A9F7-9ECB07DEE6CA}" presName="node" presStyleLbl="revTx" presStyleIdx="0" presStyleCnt="5" custRadScaleRad="83313" custRadScaleInc="4958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8107285-0E02-4747-9225-FC92C7848351}" type="pres">
      <dgm:prSet presAssocID="{B52B4CA9-A25B-42CB-9AA7-5AF06A93304B}" presName="sibTrans" presStyleLbl="node1" presStyleIdx="0" presStyleCnt="5" custScaleY="125349"/>
      <dgm:spPr/>
      <dgm:t>
        <a:bodyPr/>
        <a:lstStyle/>
        <a:p>
          <a:endParaRPr lang="en-GB"/>
        </a:p>
      </dgm:t>
    </dgm:pt>
    <dgm:pt modelId="{06089FCC-C043-4941-BAEF-90AE7BD3B787}" type="pres">
      <dgm:prSet presAssocID="{4B6273CB-7D6C-45F7-8164-67C75249E1A8}" presName="dummy" presStyleCnt="0"/>
      <dgm:spPr/>
    </dgm:pt>
    <dgm:pt modelId="{32C53C06-CE56-4481-8C74-D6800C236159}" type="pres">
      <dgm:prSet presAssocID="{4B6273CB-7D6C-45F7-8164-67C75249E1A8}" presName="node" presStyleLbl="revTx" presStyleIdx="1" presStyleCnt="5" custScaleX="91279" custRadScaleRad="84878" custRadScaleInc="35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E55A35F-4E13-4F82-8BC5-054DBEC2E777}" type="pres">
      <dgm:prSet presAssocID="{33C3A798-0EE5-4102-AC10-0373B28520A0}" presName="sibTrans" presStyleLbl="node1" presStyleIdx="1" presStyleCnt="5"/>
      <dgm:spPr/>
      <dgm:t>
        <a:bodyPr/>
        <a:lstStyle/>
        <a:p>
          <a:endParaRPr lang="en-GB"/>
        </a:p>
      </dgm:t>
    </dgm:pt>
    <dgm:pt modelId="{F251CD84-BBC4-494B-9855-398E97FD7CC5}" type="pres">
      <dgm:prSet presAssocID="{78EBE49B-C1B3-47F5-93E0-06FEE89D8282}" presName="dummy" presStyleCnt="0"/>
      <dgm:spPr/>
    </dgm:pt>
    <dgm:pt modelId="{9E438959-96FA-4FCB-A5A7-CAC051DE4D6D}" type="pres">
      <dgm:prSet presAssocID="{78EBE49B-C1B3-47F5-93E0-06FEE89D8282}" presName="node" presStyleLbl="revTx" presStyleIdx="2" presStyleCnt="5" custRadScaleRad="73778" custRadScaleInc="-1967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3471B94-667F-41B1-B767-35CA01798F7D}" type="pres">
      <dgm:prSet presAssocID="{609032ED-3E6E-4906-B5A8-796DA56E710C}" presName="sibTrans" presStyleLbl="node1" presStyleIdx="2" presStyleCnt="5"/>
      <dgm:spPr/>
      <dgm:t>
        <a:bodyPr/>
        <a:lstStyle/>
        <a:p>
          <a:endParaRPr lang="en-GB"/>
        </a:p>
      </dgm:t>
    </dgm:pt>
    <dgm:pt modelId="{BA203659-7B4A-4760-BC69-A347690D3023}" type="pres">
      <dgm:prSet presAssocID="{D21D5460-5797-4CF3-AD17-D7AD6A6B352D}" presName="dummy" presStyleCnt="0"/>
      <dgm:spPr/>
    </dgm:pt>
    <dgm:pt modelId="{62DD87DE-D618-47CF-863A-0260FD50051B}" type="pres">
      <dgm:prSet presAssocID="{D21D5460-5797-4CF3-AD17-D7AD6A6B352D}" presName="node" presStyleLbl="revTx" presStyleIdx="3" presStyleCnt="5" custScaleX="154971" custRadScaleRad="74096" custRadScaleInc="372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1DF45E7-03A9-4072-9BD5-D1E47DE8F5E1}" type="pres">
      <dgm:prSet presAssocID="{CB2CF135-07D9-4641-ABC8-03BF13D12B34}" presName="sibTrans" presStyleLbl="node1" presStyleIdx="3" presStyleCnt="5"/>
      <dgm:spPr/>
      <dgm:t>
        <a:bodyPr/>
        <a:lstStyle/>
        <a:p>
          <a:endParaRPr lang="en-GB"/>
        </a:p>
      </dgm:t>
    </dgm:pt>
    <dgm:pt modelId="{DE4AD78C-507D-4F07-AD37-BD63FF548E76}" type="pres">
      <dgm:prSet presAssocID="{A80F2E6F-1CD9-48DB-8161-62F8A7F519E6}" presName="dummy" presStyleCnt="0"/>
      <dgm:spPr/>
    </dgm:pt>
    <dgm:pt modelId="{E7921480-86ED-472E-9A60-E2837402A59B}" type="pres">
      <dgm:prSet presAssocID="{A80F2E6F-1CD9-48DB-8161-62F8A7F519E6}" presName="node" presStyleLbl="revTx" presStyleIdx="4" presStyleCnt="5" custScaleX="162982" custRadScaleRad="78529" custRadScaleInc="-2256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98831B1-26B5-4FE7-BBCE-AD2F85A4434A}" type="pres">
      <dgm:prSet presAssocID="{07DBF2EF-2BF2-498C-A88D-E45EC739D451}" presName="sibTrans" presStyleLbl="node1" presStyleIdx="4" presStyleCnt="5"/>
      <dgm:spPr/>
      <dgm:t>
        <a:bodyPr/>
        <a:lstStyle/>
        <a:p>
          <a:endParaRPr lang="en-GB"/>
        </a:p>
      </dgm:t>
    </dgm:pt>
  </dgm:ptLst>
  <dgm:cxnLst>
    <dgm:cxn modelId="{E7457A5A-A728-4891-86D1-ED2D04B72F2C}" type="presOf" srcId="{A80F2E6F-1CD9-48DB-8161-62F8A7F519E6}" destId="{E7921480-86ED-472E-9A60-E2837402A59B}" srcOrd="0" destOrd="0" presId="urn:microsoft.com/office/officeart/2005/8/layout/cycle1"/>
    <dgm:cxn modelId="{DD6B5CD7-3581-4F28-A62F-22A6CD0D462D}" type="presOf" srcId="{609032ED-3E6E-4906-B5A8-796DA56E710C}" destId="{73471B94-667F-41B1-B767-35CA01798F7D}" srcOrd="0" destOrd="0" presId="urn:microsoft.com/office/officeart/2005/8/layout/cycle1"/>
    <dgm:cxn modelId="{A7F768B5-A2B4-43FB-95E5-68DAC8551D23}" type="presOf" srcId="{CB2CF135-07D9-4641-ABC8-03BF13D12B34}" destId="{51DF45E7-03A9-4072-9BD5-D1E47DE8F5E1}" srcOrd="0" destOrd="0" presId="urn:microsoft.com/office/officeart/2005/8/layout/cycle1"/>
    <dgm:cxn modelId="{239428E6-1F06-4103-B439-58C4C4582734}" type="presOf" srcId="{B52B4CA9-A25B-42CB-9AA7-5AF06A93304B}" destId="{48107285-0E02-4747-9225-FC92C7848351}" srcOrd="0" destOrd="0" presId="urn:microsoft.com/office/officeart/2005/8/layout/cycle1"/>
    <dgm:cxn modelId="{0545F8C9-8353-4A19-9724-2D003E7C8BE9}" type="presOf" srcId="{78EBE49B-C1B3-47F5-93E0-06FEE89D8282}" destId="{9E438959-96FA-4FCB-A5A7-CAC051DE4D6D}" srcOrd="0" destOrd="0" presId="urn:microsoft.com/office/officeart/2005/8/layout/cycle1"/>
    <dgm:cxn modelId="{10DBABFE-2757-428C-BF70-9F8250E5C5FB}" srcId="{1FCEA61B-1F8C-429A-8ABB-ADC4C9D8C4CC}" destId="{9D08F3FD-FB32-407B-A9F7-9ECB07DEE6CA}" srcOrd="0" destOrd="0" parTransId="{834C8E82-0D9D-4B56-A994-15FF21D3E766}" sibTransId="{B52B4CA9-A25B-42CB-9AA7-5AF06A93304B}"/>
    <dgm:cxn modelId="{8C4A6644-BF56-42FB-81A3-34F70E1D3A9A}" srcId="{1FCEA61B-1F8C-429A-8ABB-ADC4C9D8C4CC}" destId="{A80F2E6F-1CD9-48DB-8161-62F8A7F519E6}" srcOrd="4" destOrd="0" parTransId="{AD7C5689-4FA0-4DC1-A93C-E9FB3C423FFD}" sibTransId="{07DBF2EF-2BF2-498C-A88D-E45EC739D451}"/>
    <dgm:cxn modelId="{6908F3C5-AE70-42F5-8151-B6DF51CB8F39}" type="presOf" srcId="{D21D5460-5797-4CF3-AD17-D7AD6A6B352D}" destId="{62DD87DE-D618-47CF-863A-0260FD50051B}" srcOrd="0" destOrd="0" presId="urn:microsoft.com/office/officeart/2005/8/layout/cycle1"/>
    <dgm:cxn modelId="{6AF886A9-EA2B-428C-B8DD-4F2A0B0420FC}" type="presOf" srcId="{07DBF2EF-2BF2-498C-A88D-E45EC739D451}" destId="{398831B1-26B5-4FE7-BBCE-AD2F85A4434A}" srcOrd="0" destOrd="0" presId="urn:microsoft.com/office/officeart/2005/8/layout/cycle1"/>
    <dgm:cxn modelId="{0EE6B4A4-3106-4DB5-B775-C371DEBAEAC4}" srcId="{1FCEA61B-1F8C-429A-8ABB-ADC4C9D8C4CC}" destId="{D21D5460-5797-4CF3-AD17-D7AD6A6B352D}" srcOrd="3" destOrd="0" parTransId="{F6A72A48-99B8-4428-8A1C-17E6BB34A01D}" sibTransId="{CB2CF135-07D9-4641-ABC8-03BF13D12B34}"/>
    <dgm:cxn modelId="{AAC334F3-27B9-431C-AF6B-B093B5B6C4DE}" srcId="{1FCEA61B-1F8C-429A-8ABB-ADC4C9D8C4CC}" destId="{78EBE49B-C1B3-47F5-93E0-06FEE89D8282}" srcOrd="2" destOrd="0" parTransId="{6601873A-70DD-4DBC-AEA8-B90E041DFE4B}" sibTransId="{609032ED-3E6E-4906-B5A8-796DA56E710C}"/>
    <dgm:cxn modelId="{EACC2B29-38F6-4391-90A3-2A3CDE42F866}" type="presOf" srcId="{9D08F3FD-FB32-407B-A9F7-9ECB07DEE6CA}" destId="{DF7BAB7D-5C24-46A8-A7A3-83FDAF8A2A51}" srcOrd="0" destOrd="0" presId="urn:microsoft.com/office/officeart/2005/8/layout/cycle1"/>
    <dgm:cxn modelId="{617CB7BC-3A65-4702-9248-7F0777678057}" type="presOf" srcId="{1FCEA61B-1F8C-429A-8ABB-ADC4C9D8C4CC}" destId="{60E86E9A-0F3F-41FD-9EB6-0C23B59C5C86}" srcOrd="0" destOrd="0" presId="urn:microsoft.com/office/officeart/2005/8/layout/cycle1"/>
    <dgm:cxn modelId="{10219B93-6279-42F5-84C3-A5B207D5C754}" type="presOf" srcId="{33C3A798-0EE5-4102-AC10-0373B28520A0}" destId="{3E55A35F-4E13-4F82-8BC5-054DBEC2E777}" srcOrd="0" destOrd="0" presId="urn:microsoft.com/office/officeart/2005/8/layout/cycle1"/>
    <dgm:cxn modelId="{5986FB98-3E26-4426-935B-A7205A73EAB2}" type="presOf" srcId="{4B6273CB-7D6C-45F7-8164-67C75249E1A8}" destId="{32C53C06-CE56-4481-8C74-D6800C236159}" srcOrd="0" destOrd="0" presId="urn:microsoft.com/office/officeart/2005/8/layout/cycle1"/>
    <dgm:cxn modelId="{85BB0BE6-EC1D-4A01-BF4A-E11CEBCA2136}" srcId="{1FCEA61B-1F8C-429A-8ABB-ADC4C9D8C4CC}" destId="{4B6273CB-7D6C-45F7-8164-67C75249E1A8}" srcOrd="1" destOrd="0" parTransId="{EC734130-5E77-41A4-8412-9E458880713C}" sibTransId="{33C3A798-0EE5-4102-AC10-0373B28520A0}"/>
    <dgm:cxn modelId="{F25D2217-E11D-4AAC-AF7D-F6966D7C238F}" type="presParOf" srcId="{60E86E9A-0F3F-41FD-9EB6-0C23B59C5C86}" destId="{948E72FF-6311-4D5E-A56B-1D08CC8F6B7D}" srcOrd="0" destOrd="0" presId="urn:microsoft.com/office/officeart/2005/8/layout/cycle1"/>
    <dgm:cxn modelId="{DA262F8C-7D2C-4B97-83AD-A1F0660F4F04}" type="presParOf" srcId="{60E86E9A-0F3F-41FD-9EB6-0C23B59C5C86}" destId="{DF7BAB7D-5C24-46A8-A7A3-83FDAF8A2A51}" srcOrd="1" destOrd="0" presId="urn:microsoft.com/office/officeart/2005/8/layout/cycle1"/>
    <dgm:cxn modelId="{990233BC-025E-48F1-AA83-D1648C2317BC}" type="presParOf" srcId="{60E86E9A-0F3F-41FD-9EB6-0C23B59C5C86}" destId="{48107285-0E02-4747-9225-FC92C7848351}" srcOrd="2" destOrd="0" presId="urn:microsoft.com/office/officeart/2005/8/layout/cycle1"/>
    <dgm:cxn modelId="{F133DF6D-A595-4CCC-9CFF-02C5D7BBAC26}" type="presParOf" srcId="{60E86E9A-0F3F-41FD-9EB6-0C23B59C5C86}" destId="{06089FCC-C043-4941-BAEF-90AE7BD3B787}" srcOrd="3" destOrd="0" presId="urn:microsoft.com/office/officeart/2005/8/layout/cycle1"/>
    <dgm:cxn modelId="{33C22932-F931-4A19-9A84-788EDB86903E}" type="presParOf" srcId="{60E86E9A-0F3F-41FD-9EB6-0C23B59C5C86}" destId="{32C53C06-CE56-4481-8C74-D6800C236159}" srcOrd="4" destOrd="0" presId="urn:microsoft.com/office/officeart/2005/8/layout/cycle1"/>
    <dgm:cxn modelId="{6A58C255-C64D-4AF1-AB69-87D8B914C2AE}" type="presParOf" srcId="{60E86E9A-0F3F-41FD-9EB6-0C23B59C5C86}" destId="{3E55A35F-4E13-4F82-8BC5-054DBEC2E777}" srcOrd="5" destOrd="0" presId="urn:microsoft.com/office/officeart/2005/8/layout/cycle1"/>
    <dgm:cxn modelId="{F5599B35-ECD4-46FB-A57A-6E9C539EE450}" type="presParOf" srcId="{60E86E9A-0F3F-41FD-9EB6-0C23B59C5C86}" destId="{F251CD84-BBC4-494B-9855-398E97FD7CC5}" srcOrd="6" destOrd="0" presId="urn:microsoft.com/office/officeart/2005/8/layout/cycle1"/>
    <dgm:cxn modelId="{3C06110C-3BE7-4357-B441-AB70EFF51F97}" type="presParOf" srcId="{60E86E9A-0F3F-41FD-9EB6-0C23B59C5C86}" destId="{9E438959-96FA-4FCB-A5A7-CAC051DE4D6D}" srcOrd="7" destOrd="0" presId="urn:microsoft.com/office/officeart/2005/8/layout/cycle1"/>
    <dgm:cxn modelId="{263E173D-AF78-45C8-BDFD-783081D8E2B5}" type="presParOf" srcId="{60E86E9A-0F3F-41FD-9EB6-0C23B59C5C86}" destId="{73471B94-667F-41B1-B767-35CA01798F7D}" srcOrd="8" destOrd="0" presId="urn:microsoft.com/office/officeart/2005/8/layout/cycle1"/>
    <dgm:cxn modelId="{C5147FF0-9270-438A-B221-A6361F138962}" type="presParOf" srcId="{60E86E9A-0F3F-41FD-9EB6-0C23B59C5C86}" destId="{BA203659-7B4A-4760-BC69-A347690D3023}" srcOrd="9" destOrd="0" presId="urn:microsoft.com/office/officeart/2005/8/layout/cycle1"/>
    <dgm:cxn modelId="{A5EF3C3F-ACDA-4739-A102-46FEAD73D2E5}" type="presParOf" srcId="{60E86E9A-0F3F-41FD-9EB6-0C23B59C5C86}" destId="{62DD87DE-D618-47CF-863A-0260FD50051B}" srcOrd="10" destOrd="0" presId="urn:microsoft.com/office/officeart/2005/8/layout/cycle1"/>
    <dgm:cxn modelId="{E4D52FBC-C9B6-4589-870A-EBF430077244}" type="presParOf" srcId="{60E86E9A-0F3F-41FD-9EB6-0C23B59C5C86}" destId="{51DF45E7-03A9-4072-9BD5-D1E47DE8F5E1}" srcOrd="11" destOrd="0" presId="urn:microsoft.com/office/officeart/2005/8/layout/cycle1"/>
    <dgm:cxn modelId="{4E522CB9-82D2-4517-B709-7DFF99F538FA}" type="presParOf" srcId="{60E86E9A-0F3F-41FD-9EB6-0C23B59C5C86}" destId="{DE4AD78C-507D-4F07-AD37-BD63FF548E76}" srcOrd="12" destOrd="0" presId="urn:microsoft.com/office/officeart/2005/8/layout/cycle1"/>
    <dgm:cxn modelId="{F69CD57D-F6FC-410B-9A90-D7AEF835AB1E}" type="presParOf" srcId="{60E86E9A-0F3F-41FD-9EB6-0C23B59C5C86}" destId="{E7921480-86ED-472E-9A60-E2837402A59B}" srcOrd="13" destOrd="0" presId="urn:microsoft.com/office/officeart/2005/8/layout/cycle1"/>
    <dgm:cxn modelId="{EE9CABCD-0D8F-4696-83CC-47F9C5FEEA53}" type="presParOf" srcId="{60E86E9A-0F3F-41FD-9EB6-0C23B59C5C86}" destId="{398831B1-26B5-4FE7-BBCE-AD2F85A4434A}" srcOrd="14" destOrd="0" presId="urn:microsoft.com/office/officeart/2005/8/layout/cycle1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7BAB7D-5C24-46A8-A7A3-83FDAF8A2A51}">
      <dsp:nvSpPr>
        <dsp:cNvPr id="0" name=""/>
        <dsp:cNvSpPr/>
      </dsp:nvSpPr>
      <dsp:spPr>
        <a:xfrm>
          <a:off x="3739513" y="448441"/>
          <a:ext cx="1006078" cy="10060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Surface climate</a:t>
          </a:r>
          <a:endParaRPr lang="en-GB" sz="2000" kern="1200" dirty="0"/>
        </a:p>
      </dsp:txBody>
      <dsp:txXfrm>
        <a:off x="3739513" y="448441"/>
        <a:ext cx="1006078" cy="1006078"/>
      </dsp:txXfrm>
    </dsp:sp>
    <dsp:sp modelId="{48107285-0E02-4747-9225-FC92C7848351}">
      <dsp:nvSpPr>
        <dsp:cNvPr id="0" name=""/>
        <dsp:cNvSpPr/>
      </dsp:nvSpPr>
      <dsp:spPr>
        <a:xfrm>
          <a:off x="1082819" y="-317493"/>
          <a:ext cx="3771658" cy="4727736"/>
        </a:xfrm>
        <a:prstGeom prst="circularArrow">
          <a:avLst>
            <a:gd name="adj1" fmla="val 5202"/>
            <a:gd name="adj2" fmla="val 336015"/>
            <a:gd name="adj3" fmla="val 20805673"/>
            <a:gd name="adj4" fmla="val 20357151"/>
            <a:gd name="adj5" fmla="val 6068"/>
          </a:avLst>
        </a:prstGeom>
        <a:solidFill>
          <a:schemeClr val="tx2">
            <a:lumMod val="65000"/>
            <a:lumOff val="3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C53C06-CE56-4481-8C74-D6800C236159}">
      <dsp:nvSpPr>
        <dsp:cNvPr id="0" name=""/>
        <dsp:cNvSpPr/>
      </dsp:nvSpPr>
      <dsp:spPr>
        <a:xfrm>
          <a:off x="4099127" y="1823955"/>
          <a:ext cx="918338" cy="10060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Ice melt</a:t>
          </a:r>
          <a:endParaRPr lang="en-GB" sz="2000" kern="1200" dirty="0"/>
        </a:p>
      </dsp:txBody>
      <dsp:txXfrm>
        <a:off x="4099127" y="1823955"/>
        <a:ext cx="918338" cy="1006078"/>
      </dsp:txXfrm>
    </dsp:sp>
    <dsp:sp modelId="{3E55A35F-4E13-4F82-8BC5-054DBEC2E777}">
      <dsp:nvSpPr>
        <dsp:cNvPr id="0" name=""/>
        <dsp:cNvSpPr/>
      </dsp:nvSpPr>
      <dsp:spPr>
        <a:xfrm>
          <a:off x="1693971" y="-580381"/>
          <a:ext cx="3771658" cy="3771658"/>
        </a:xfrm>
        <a:prstGeom prst="circularArrow">
          <a:avLst>
            <a:gd name="adj1" fmla="val 5202"/>
            <a:gd name="adj2" fmla="val 336015"/>
            <a:gd name="adj3" fmla="val 4583652"/>
            <a:gd name="adj4" fmla="val 3939700"/>
            <a:gd name="adj5" fmla="val 6068"/>
          </a:avLst>
        </a:prstGeom>
        <a:solidFill>
          <a:schemeClr val="tx2">
            <a:lumMod val="65000"/>
            <a:lumOff val="3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438959-96FA-4FCB-A5A7-CAC051DE4D6D}">
      <dsp:nvSpPr>
        <dsp:cNvPr id="0" name=""/>
        <dsp:cNvSpPr/>
      </dsp:nvSpPr>
      <dsp:spPr>
        <a:xfrm>
          <a:off x="2806760" y="2613415"/>
          <a:ext cx="1006078" cy="10060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Sea level</a:t>
          </a:r>
          <a:endParaRPr lang="en-GB" sz="2000" kern="1200" dirty="0"/>
        </a:p>
      </dsp:txBody>
      <dsp:txXfrm>
        <a:off x="2806760" y="2613415"/>
        <a:ext cx="1006078" cy="1006078"/>
      </dsp:txXfrm>
    </dsp:sp>
    <dsp:sp modelId="{73471B94-667F-41B1-B767-35CA01798F7D}">
      <dsp:nvSpPr>
        <dsp:cNvPr id="0" name=""/>
        <dsp:cNvSpPr/>
      </dsp:nvSpPr>
      <dsp:spPr>
        <a:xfrm>
          <a:off x="1546748" y="-384138"/>
          <a:ext cx="3771658" cy="3771658"/>
        </a:xfrm>
        <a:prstGeom prst="circularArrow">
          <a:avLst>
            <a:gd name="adj1" fmla="val 5202"/>
            <a:gd name="adj2" fmla="val 336015"/>
            <a:gd name="adj3" fmla="val 7557325"/>
            <a:gd name="adj4" fmla="val 6717761"/>
            <a:gd name="adj5" fmla="val 6068"/>
          </a:avLst>
        </a:prstGeom>
        <a:solidFill>
          <a:schemeClr val="tx2">
            <a:lumMod val="65000"/>
            <a:lumOff val="3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DD87DE-D618-47CF-863A-0260FD50051B}">
      <dsp:nvSpPr>
        <dsp:cNvPr id="0" name=""/>
        <dsp:cNvSpPr/>
      </dsp:nvSpPr>
      <dsp:spPr>
        <a:xfrm>
          <a:off x="1243633" y="1747758"/>
          <a:ext cx="1559129" cy="10060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Ocean circulation</a:t>
          </a:r>
          <a:endParaRPr lang="en-GB" sz="2000" kern="1200" dirty="0"/>
        </a:p>
      </dsp:txBody>
      <dsp:txXfrm>
        <a:off x="1243633" y="1747758"/>
        <a:ext cx="1559129" cy="1006078"/>
      </dsp:txXfrm>
    </dsp:sp>
    <dsp:sp modelId="{51DF45E7-03A9-4072-9BD5-D1E47DE8F5E1}">
      <dsp:nvSpPr>
        <dsp:cNvPr id="0" name=""/>
        <dsp:cNvSpPr/>
      </dsp:nvSpPr>
      <dsp:spPr>
        <a:xfrm>
          <a:off x="1758925" y="-262563"/>
          <a:ext cx="3771658" cy="3771658"/>
        </a:xfrm>
        <a:prstGeom prst="circularArrow">
          <a:avLst>
            <a:gd name="adj1" fmla="val 5202"/>
            <a:gd name="adj2" fmla="val 336015"/>
            <a:gd name="adj3" fmla="val 10916322"/>
            <a:gd name="adj4" fmla="val 10543996"/>
            <a:gd name="adj5" fmla="val 6068"/>
          </a:avLst>
        </a:prstGeom>
        <a:solidFill>
          <a:schemeClr val="tx2">
            <a:lumMod val="65000"/>
            <a:lumOff val="3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921480-86ED-472E-9A60-E2837402A59B}">
      <dsp:nvSpPr>
        <dsp:cNvPr id="0" name=""/>
        <dsp:cNvSpPr/>
      </dsp:nvSpPr>
      <dsp:spPr>
        <a:xfrm>
          <a:off x="1519092" y="397650"/>
          <a:ext cx="1639726" cy="10060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Greenhouse gases</a:t>
          </a:r>
          <a:endParaRPr lang="en-GB" sz="2000" kern="1200" dirty="0"/>
        </a:p>
      </dsp:txBody>
      <dsp:txXfrm>
        <a:off x="1519092" y="397650"/>
        <a:ext cx="1639726" cy="1006078"/>
      </dsp:txXfrm>
    </dsp:sp>
    <dsp:sp modelId="{398831B1-26B5-4FE7-BBCE-AD2F85A4434A}">
      <dsp:nvSpPr>
        <dsp:cNvPr id="0" name=""/>
        <dsp:cNvSpPr/>
      </dsp:nvSpPr>
      <dsp:spPr>
        <a:xfrm>
          <a:off x="1494606" y="345749"/>
          <a:ext cx="3771658" cy="3771658"/>
        </a:xfrm>
        <a:prstGeom prst="circularArrow">
          <a:avLst>
            <a:gd name="adj1" fmla="val 5202"/>
            <a:gd name="adj2" fmla="val 336015"/>
            <a:gd name="adj3" fmla="val 16607485"/>
            <a:gd name="adj4" fmla="val 15743351"/>
            <a:gd name="adj5" fmla="val 6068"/>
          </a:avLst>
        </a:prstGeom>
        <a:solidFill>
          <a:schemeClr val="tx2">
            <a:lumMod val="65000"/>
            <a:lumOff val="3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4F5419-9E60-4CB7-9EEE-6CB331B4AEB1}" type="datetimeFigureOut">
              <a:rPr lang="en-GB" smtClean="0"/>
              <a:pPr/>
              <a:t>23/08/2016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B5B085-6AA3-416B-B011-9CFBB5A9D4D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99612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A0E7D52-BBBE-4F84-900E-9127781A8E7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74981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0E7D52-BBBE-4F84-900E-9127781A8E72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1226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0E7D52-BBBE-4F84-900E-9127781A8E72}" type="slidenum">
              <a:rPr lang="en-GB" smtClean="0"/>
              <a:pPr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7627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0E7D52-BBBE-4F84-900E-9127781A8E72}" type="slidenum">
              <a:rPr lang="en-GB" smtClean="0"/>
              <a:pPr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0598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0E7D52-BBBE-4F84-900E-9127781A8E72}" type="slidenum">
              <a:rPr lang="en-GB" smtClean="0"/>
              <a:pPr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090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0"/>
          <p:cNvSpPr>
            <a:spLocks noChangeArrowheads="1"/>
          </p:cNvSpPr>
          <p:nvPr userDrawn="1"/>
        </p:nvSpPr>
        <p:spPr bwMode="auto">
          <a:xfrm>
            <a:off x="0" y="0"/>
            <a:ext cx="9144000" cy="1620838"/>
          </a:xfrm>
          <a:prstGeom prst="rect">
            <a:avLst/>
          </a:prstGeom>
          <a:solidFill>
            <a:srgbClr val="053C0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30238" y="2696905"/>
            <a:ext cx="8258175" cy="676275"/>
          </a:xfrm>
        </p:spPr>
        <p:txBody>
          <a:bodyPr lIns="0" tIns="0" rIns="0" bIns="0" anchor="t"/>
          <a:lstStyle>
            <a:lvl1pPr marL="0" indent="0">
              <a:buFontTx/>
              <a:buNone/>
              <a:defRPr sz="4400">
                <a:solidFill>
                  <a:sysClr val="windowText" lastClr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27063" y="3362067"/>
            <a:ext cx="8258175" cy="658813"/>
          </a:xfrm>
        </p:spPr>
        <p:txBody>
          <a:bodyPr lIns="0" tIns="0" rIns="0" bIns="0"/>
          <a:lstStyle>
            <a:lvl1pPr marL="0" indent="0">
              <a:buFontTx/>
              <a:buNone/>
              <a:defRPr sz="3600"/>
            </a:lvl1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pic>
        <p:nvPicPr>
          <p:cNvPr id="5124" name="Picture 4" descr="Logo-white-transpgif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110788" y="-819150"/>
            <a:ext cx="727075" cy="2403475"/>
          </a:xfrm>
          <a:prstGeom prst="rect">
            <a:avLst/>
          </a:prstGeom>
          <a:noFill/>
        </p:spPr>
      </p:pic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642938" y="5897563"/>
            <a:ext cx="61499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030" y="426332"/>
            <a:ext cx="2695949" cy="768174"/>
          </a:xfrm>
          <a:prstGeom prst="rect">
            <a:avLst/>
          </a:prstGeom>
        </p:spPr>
      </p:pic>
      <p:sp>
        <p:nvSpPr>
          <p:cNvPr id="12" name="Rectangle 11"/>
          <p:cNvSpPr>
            <a:spLocks noChangeArrowheads="1"/>
          </p:cNvSpPr>
          <p:nvPr userDrawn="1"/>
        </p:nvSpPr>
        <p:spPr bwMode="auto">
          <a:xfrm>
            <a:off x="0" y="5932488"/>
            <a:ext cx="9144000" cy="939800"/>
          </a:xfrm>
          <a:prstGeom prst="rect">
            <a:avLst/>
          </a:prstGeom>
          <a:solidFill>
            <a:srgbClr val="053C0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473" t="7948" r="1198" b="37390"/>
          <a:stretch/>
        </p:blipFill>
        <p:spPr>
          <a:xfrm>
            <a:off x="8274798" y="5955730"/>
            <a:ext cx="784362" cy="916558"/>
          </a:xfrm>
          <a:prstGeom prst="rect">
            <a:avLst/>
          </a:prstGeom>
        </p:spPr>
      </p:pic>
      <p:pic>
        <p:nvPicPr>
          <p:cNvPr id="2052" name="Picture 4" descr="C:\Users\earri\Desktop\presentation\nerc-long-logo-bw-large.jp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729" y="5188448"/>
            <a:ext cx="1882250" cy="38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 userDrawn="1"/>
        </p:nvSpPr>
        <p:spPr>
          <a:xfrm>
            <a:off x="3240546" y="6240582"/>
            <a:ext cx="2662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>
                <a:solidFill>
                  <a:schemeClr val="bg1"/>
                </a:solidFill>
              </a:rPr>
              <a:t>R.Ivanovic@leeds.ac.uk</a:t>
            </a:r>
            <a:endParaRPr lang="en-GB" sz="1800" dirty="0">
              <a:solidFill>
                <a:schemeClr val="bg1"/>
              </a:solidFill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-848639" y="5913258"/>
            <a:ext cx="3778760" cy="923331"/>
            <a:chOff x="-813100" y="4107337"/>
            <a:chExt cx="5452664" cy="1293441"/>
          </a:xfrm>
        </p:grpSpPr>
        <p:sp>
          <p:nvSpPr>
            <p:cNvPr id="21" name="TextBox 20"/>
            <p:cNvSpPr txBox="1"/>
            <p:nvPr userDrawn="1"/>
          </p:nvSpPr>
          <p:spPr>
            <a:xfrm>
              <a:off x="-813100" y="4107337"/>
              <a:ext cx="5452664" cy="1293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spc="0" dirty="0" smtClean="0">
                  <a:solidFill>
                    <a:schemeClr val="bg1"/>
                  </a:solidFill>
                  <a:latin typeface="Arial Black" panose="020B0A04020102020204" pitchFamily="34" charset="0"/>
                </a:rPr>
                <a:t>ICAS</a:t>
              </a:r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234159" y="5044655"/>
              <a:ext cx="3360499" cy="2802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700" b="1" spc="-50" baseline="0" dirty="0">
                  <a:solidFill>
                    <a:schemeClr val="bg1"/>
                  </a:solidFill>
                  <a:latin typeface="+mn-lt"/>
                </a:rPr>
                <a:t>I</a:t>
              </a:r>
              <a:r>
                <a:rPr lang="en-GB" sz="700" b="1" spc="-50" baseline="0" dirty="0" smtClean="0">
                  <a:solidFill>
                    <a:schemeClr val="bg1"/>
                  </a:solidFill>
                  <a:latin typeface="+mn-lt"/>
                </a:rPr>
                <a:t>nstitute </a:t>
              </a:r>
              <a:r>
                <a:rPr lang="en-GB" sz="700" b="1" spc="-50" baseline="0" dirty="0">
                  <a:solidFill>
                    <a:schemeClr val="bg1"/>
                  </a:solidFill>
                  <a:latin typeface="+mn-lt"/>
                </a:rPr>
                <a:t>f</a:t>
              </a:r>
              <a:r>
                <a:rPr lang="en-GB" sz="700" b="1" spc="-50" baseline="0" dirty="0" smtClean="0">
                  <a:solidFill>
                    <a:schemeClr val="bg1"/>
                  </a:solidFill>
                  <a:latin typeface="+mn-lt"/>
                </a:rPr>
                <a:t>or climate and Atmospheric </a:t>
              </a:r>
              <a:r>
                <a:rPr lang="en-GB" sz="700" b="1" spc="-50" baseline="0" dirty="0">
                  <a:solidFill>
                    <a:schemeClr val="bg1"/>
                  </a:solidFill>
                  <a:latin typeface="+mn-lt"/>
                </a:rPr>
                <a:t>S</a:t>
              </a:r>
              <a:r>
                <a:rPr lang="en-GB" sz="700" b="1" spc="-50" baseline="0" dirty="0" smtClean="0">
                  <a:solidFill>
                    <a:schemeClr val="bg1"/>
                  </a:solidFill>
                  <a:latin typeface="+mn-lt"/>
                </a:rPr>
                <a:t>ciences</a:t>
              </a:r>
              <a:endParaRPr lang="en-GB" sz="700" b="1" spc="-50" baseline="0" dirty="0">
                <a:solidFill>
                  <a:schemeClr val="bg1"/>
                </a:solidFill>
                <a:latin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86D0002-BCEE-4A39-816A-7C143911D6B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599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599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41A0CD9-9E6A-4ABE-8203-6B96DDD7F6F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273550"/>
          </a:xfrm>
        </p:spPr>
        <p:txBody>
          <a:bodyPr/>
          <a:lstStyle/>
          <a:p>
            <a:r>
              <a:rPr lang="en-US" smtClean="0"/>
              <a:t>Click icon to add clip art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2735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532813" y="73025"/>
            <a:ext cx="514350" cy="476250"/>
          </a:xfrm>
        </p:spPr>
        <p:txBody>
          <a:bodyPr/>
          <a:lstStyle>
            <a:lvl1pPr>
              <a:defRPr/>
            </a:lvl1pPr>
          </a:lstStyle>
          <a:p>
            <a:fld id="{38511D52-3CD1-4B85-A0CF-3E60B5C68C4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273550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532813" y="73025"/>
            <a:ext cx="514350" cy="476250"/>
          </a:xfrm>
        </p:spPr>
        <p:txBody>
          <a:bodyPr/>
          <a:lstStyle>
            <a:lvl1pPr>
              <a:defRPr/>
            </a:lvl1pPr>
          </a:lstStyle>
          <a:p>
            <a:fld id="{04BD1384-9D74-41C7-A877-AC9517AAD22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457200" y="1600200"/>
            <a:ext cx="4038600" cy="4273550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2735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532813" y="73025"/>
            <a:ext cx="514350" cy="476250"/>
          </a:xfrm>
        </p:spPr>
        <p:txBody>
          <a:bodyPr/>
          <a:lstStyle>
            <a:lvl1pPr>
              <a:defRPr/>
            </a:lvl1pPr>
          </a:lstStyle>
          <a:p>
            <a:fld id="{AEC6101D-9D0C-44A6-9DFC-6D1E30AB536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04405"/>
            <a:ext cx="8229600" cy="476934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293100" y="73025"/>
            <a:ext cx="754063" cy="476250"/>
          </a:xfrm>
        </p:spPr>
        <p:txBody>
          <a:bodyPr/>
          <a:lstStyle>
            <a:lvl1pPr>
              <a:defRPr>
                <a:ln>
                  <a:solidFill>
                    <a:srgbClr val="053C0F"/>
                  </a:solidFill>
                </a:ln>
              </a:defRPr>
            </a:lvl1pPr>
          </a:lstStyle>
          <a:p>
            <a:fld id="{1E436C29-60B3-4275-999D-A69FE127F74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50888"/>
            <a:ext cx="8173192" cy="65163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458200" y="73025"/>
            <a:ext cx="588963" cy="476250"/>
          </a:xfrm>
        </p:spPr>
        <p:txBody>
          <a:bodyPr/>
          <a:lstStyle>
            <a:lvl1pPr>
              <a:defRPr/>
            </a:lvl1pPr>
          </a:lstStyle>
          <a:p>
            <a:fld id="{8F672F22-3BF2-42FE-A793-F2B85A541E5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273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273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382000" y="73025"/>
            <a:ext cx="665163" cy="476250"/>
          </a:xfrm>
        </p:spPr>
        <p:txBody>
          <a:bodyPr/>
          <a:lstStyle>
            <a:lvl1pPr>
              <a:defRPr/>
            </a:lvl1pPr>
          </a:lstStyle>
          <a:p>
            <a:fld id="{92DD3D67-23C9-410D-8A20-F202FA2DA4A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292662" y="73025"/>
            <a:ext cx="754501" cy="476250"/>
          </a:xfrm>
        </p:spPr>
        <p:txBody>
          <a:bodyPr/>
          <a:lstStyle>
            <a:lvl1pPr>
              <a:defRPr/>
            </a:lvl1pPr>
          </a:lstStyle>
          <a:p>
            <a:fld id="{3C5D6E7A-CDD0-4153-91B2-E729AC720A4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490857" y="73025"/>
            <a:ext cx="556306" cy="476250"/>
          </a:xfrm>
        </p:spPr>
        <p:txBody>
          <a:bodyPr/>
          <a:lstStyle>
            <a:lvl1pPr>
              <a:defRPr/>
            </a:lvl1pPr>
          </a:lstStyle>
          <a:p>
            <a:fld id="{98F79845-D0B6-4A08-B46B-A4AC481EDE0C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425543" y="73025"/>
            <a:ext cx="621620" cy="476250"/>
          </a:xfrm>
        </p:spPr>
        <p:txBody>
          <a:bodyPr/>
          <a:lstStyle>
            <a:lvl1pPr>
              <a:defRPr/>
            </a:lvl1pPr>
          </a:lstStyle>
          <a:p>
            <a:fld id="{DD496457-2B1C-4416-8F54-F169C78E56C7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469086" y="73025"/>
            <a:ext cx="578077" cy="476250"/>
          </a:xfrm>
        </p:spPr>
        <p:txBody>
          <a:bodyPr/>
          <a:lstStyle>
            <a:lvl1pPr>
              <a:defRPr/>
            </a:lvl1pPr>
          </a:lstStyle>
          <a:p>
            <a:fld id="{EAEEAED7-2D78-4E85-98C6-40FFFD2D2DAF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675DA44-FF36-49D1-871B-335FDD61B46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0" y="5932488"/>
            <a:ext cx="9144000" cy="939800"/>
          </a:xfrm>
          <a:prstGeom prst="rect">
            <a:avLst/>
          </a:prstGeom>
          <a:solidFill>
            <a:srgbClr val="053C0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7"/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473" t="7948" r="1198" b="37390"/>
          <a:stretch/>
        </p:blipFill>
        <p:spPr>
          <a:xfrm>
            <a:off x="8274798" y="5955730"/>
            <a:ext cx="784362" cy="916558"/>
          </a:xfrm>
          <a:prstGeom prst="rect">
            <a:avLst/>
          </a:prstGeom>
        </p:spPr>
      </p:pic>
      <p:sp>
        <p:nvSpPr>
          <p:cNvPr id="410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95795" y="250888"/>
            <a:ext cx="8173192" cy="65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 smtClean="0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04405"/>
            <a:ext cx="8229600" cy="4769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32813" y="73025"/>
            <a:ext cx="5143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400" b="1">
                <a:ln>
                  <a:solidFill>
                    <a:srgbClr val="053C0F"/>
                  </a:solidFill>
                </a:ln>
                <a:solidFill>
                  <a:schemeClr val="tx2"/>
                </a:solidFill>
              </a:defRPr>
            </a:lvl1pPr>
          </a:lstStyle>
          <a:p>
            <a:fld id="{D19A3C48-7584-4535-AD99-B6D40D57C3B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3240546" y="6240582"/>
            <a:ext cx="2662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>
                <a:solidFill>
                  <a:schemeClr val="bg1"/>
                </a:solidFill>
              </a:rPr>
              <a:t>R.Ivanovic@leeds.ac.uk</a:t>
            </a:r>
            <a:endParaRPr lang="en-GB" sz="1800" dirty="0">
              <a:solidFill>
                <a:schemeClr val="bg1"/>
              </a:solidFill>
            </a:endParaRP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848639" y="5913258"/>
            <a:ext cx="3778760" cy="923331"/>
            <a:chOff x="-813100" y="4107337"/>
            <a:chExt cx="5452664" cy="1293441"/>
          </a:xfrm>
        </p:grpSpPr>
        <p:sp>
          <p:nvSpPr>
            <p:cNvPr id="13" name="TextBox 12"/>
            <p:cNvSpPr txBox="1"/>
            <p:nvPr userDrawn="1"/>
          </p:nvSpPr>
          <p:spPr>
            <a:xfrm>
              <a:off x="-813100" y="4107337"/>
              <a:ext cx="5452664" cy="1293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spc="0" dirty="0" smtClean="0">
                  <a:solidFill>
                    <a:schemeClr val="bg1"/>
                  </a:solidFill>
                  <a:latin typeface="Arial Black" panose="020B0A04020102020204" pitchFamily="34" charset="0"/>
                </a:rPr>
                <a:t>ICAS</a:t>
              </a:r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234159" y="5044655"/>
              <a:ext cx="3360499" cy="2802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700" b="1" spc="-50" baseline="0" dirty="0">
                  <a:solidFill>
                    <a:schemeClr val="bg1"/>
                  </a:solidFill>
                  <a:latin typeface="+mn-lt"/>
                </a:rPr>
                <a:t>I</a:t>
              </a:r>
              <a:r>
                <a:rPr lang="en-GB" sz="700" b="1" spc="-50" baseline="0" dirty="0" smtClean="0">
                  <a:solidFill>
                    <a:schemeClr val="bg1"/>
                  </a:solidFill>
                  <a:latin typeface="+mn-lt"/>
                </a:rPr>
                <a:t>nstitute </a:t>
              </a:r>
              <a:r>
                <a:rPr lang="en-GB" sz="700" b="1" spc="-50" baseline="0" dirty="0">
                  <a:solidFill>
                    <a:schemeClr val="bg1"/>
                  </a:solidFill>
                  <a:latin typeface="+mn-lt"/>
                </a:rPr>
                <a:t>f</a:t>
              </a:r>
              <a:r>
                <a:rPr lang="en-GB" sz="700" b="1" spc="-50" baseline="0" dirty="0" smtClean="0">
                  <a:solidFill>
                    <a:schemeClr val="bg1"/>
                  </a:solidFill>
                  <a:latin typeface="+mn-lt"/>
                </a:rPr>
                <a:t>or climate and Atmospheric </a:t>
              </a:r>
              <a:r>
                <a:rPr lang="en-GB" sz="700" b="1" spc="-50" baseline="0" dirty="0">
                  <a:solidFill>
                    <a:schemeClr val="bg1"/>
                  </a:solidFill>
                  <a:latin typeface="+mn-lt"/>
                </a:rPr>
                <a:t>S</a:t>
              </a:r>
              <a:r>
                <a:rPr lang="en-GB" sz="700" b="1" spc="-50" baseline="0" dirty="0" smtClean="0">
                  <a:solidFill>
                    <a:schemeClr val="bg1"/>
                  </a:solidFill>
                  <a:latin typeface="+mn-lt"/>
                </a:rPr>
                <a:t>ciences</a:t>
              </a:r>
              <a:endParaRPr lang="en-GB" sz="700" b="1" spc="-50" baseline="0" dirty="0">
                <a:solidFill>
                  <a:schemeClr val="bg1"/>
                </a:solidFill>
                <a:latin typeface="+mn-l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marL="0" indent="0" algn="l" rtl="0" eaLnBrk="1" fontAlgn="base" hangingPunct="1">
        <a:spcBef>
          <a:spcPct val="0"/>
        </a:spcBef>
        <a:spcAft>
          <a:spcPct val="0"/>
        </a:spcAft>
        <a:buNone/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marL="441325" indent="-441325" algn="l" rtl="0" eaLnBrk="1" fontAlgn="base" hangingPunct="1">
        <a:spcBef>
          <a:spcPct val="0"/>
        </a:spcBef>
        <a:spcAft>
          <a:spcPct val="0"/>
        </a:spcAft>
        <a:buBlip>
          <a:blip r:embed="rId18"/>
        </a:buBlip>
        <a:defRPr sz="4400">
          <a:solidFill>
            <a:srgbClr val="B01C2E"/>
          </a:solidFill>
          <a:latin typeface="Arial" charset="0"/>
        </a:defRPr>
      </a:lvl2pPr>
      <a:lvl3pPr marL="441325" indent="-441325" algn="l" rtl="0" eaLnBrk="1" fontAlgn="base" hangingPunct="1">
        <a:spcBef>
          <a:spcPct val="0"/>
        </a:spcBef>
        <a:spcAft>
          <a:spcPct val="0"/>
        </a:spcAft>
        <a:buBlip>
          <a:blip r:embed="rId18"/>
        </a:buBlip>
        <a:defRPr sz="4400">
          <a:solidFill>
            <a:srgbClr val="B01C2E"/>
          </a:solidFill>
          <a:latin typeface="Arial" charset="0"/>
        </a:defRPr>
      </a:lvl3pPr>
      <a:lvl4pPr marL="441325" indent="-441325" algn="l" rtl="0" eaLnBrk="1" fontAlgn="base" hangingPunct="1">
        <a:spcBef>
          <a:spcPct val="0"/>
        </a:spcBef>
        <a:spcAft>
          <a:spcPct val="0"/>
        </a:spcAft>
        <a:buBlip>
          <a:blip r:embed="rId18"/>
        </a:buBlip>
        <a:defRPr sz="4400">
          <a:solidFill>
            <a:srgbClr val="B01C2E"/>
          </a:solidFill>
          <a:latin typeface="Arial" charset="0"/>
        </a:defRPr>
      </a:lvl4pPr>
      <a:lvl5pPr marL="441325" indent="-441325" algn="l" rtl="0" eaLnBrk="1" fontAlgn="base" hangingPunct="1">
        <a:spcBef>
          <a:spcPct val="0"/>
        </a:spcBef>
        <a:spcAft>
          <a:spcPct val="0"/>
        </a:spcAft>
        <a:buBlip>
          <a:blip r:embed="rId18"/>
        </a:buBlip>
        <a:defRPr sz="4400">
          <a:solidFill>
            <a:srgbClr val="B01C2E"/>
          </a:solidFill>
          <a:latin typeface="Arial" charset="0"/>
        </a:defRPr>
      </a:lvl5pPr>
      <a:lvl6pPr marL="898525" indent="-441325" algn="l" rtl="0" eaLnBrk="1" fontAlgn="base" hangingPunct="1">
        <a:spcBef>
          <a:spcPct val="0"/>
        </a:spcBef>
        <a:spcAft>
          <a:spcPct val="0"/>
        </a:spcAft>
        <a:buBlip>
          <a:blip r:embed="rId18"/>
        </a:buBlip>
        <a:defRPr sz="4400">
          <a:solidFill>
            <a:srgbClr val="B01C2E"/>
          </a:solidFill>
          <a:latin typeface="Arial" charset="0"/>
        </a:defRPr>
      </a:lvl6pPr>
      <a:lvl7pPr marL="1355725" indent="-441325" algn="l" rtl="0" eaLnBrk="1" fontAlgn="base" hangingPunct="1">
        <a:spcBef>
          <a:spcPct val="0"/>
        </a:spcBef>
        <a:spcAft>
          <a:spcPct val="0"/>
        </a:spcAft>
        <a:buBlip>
          <a:blip r:embed="rId18"/>
        </a:buBlip>
        <a:defRPr sz="4400">
          <a:solidFill>
            <a:srgbClr val="B01C2E"/>
          </a:solidFill>
          <a:latin typeface="Arial" charset="0"/>
        </a:defRPr>
      </a:lvl7pPr>
      <a:lvl8pPr marL="1812925" indent="-441325" algn="l" rtl="0" eaLnBrk="1" fontAlgn="base" hangingPunct="1">
        <a:spcBef>
          <a:spcPct val="0"/>
        </a:spcBef>
        <a:spcAft>
          <a:spcPct val="0"/>
        </a:spcAft>
        <a:buBlip>
          <a:blip r:embed="rId18"/>
        </a:buBlip>
        <a:defRPr sz="4400">
          <a:solidFill>
            <a:srgbClr val="B01C2E"/>
          </a:solidFill>
          <a:latin typeface="Arial" charset="0"/>
        </a:defRPr>
      </a:lvl8pPr>
      <a:lvl9pPr marL="2270125" indent="-441325" algn="l" rtl="0" eaLnBrk="1" fontAlgn="base" hangingPunct="1">
        <a:spcBef>
          <a:spcPct val="0"/>
        </a:spcBef>
        <a:spcAft>
          <a:spcPct val="0"/>
        </a:spcAft>
        <a:buBlip>
          <a:blip r:embed="rId18"/>
        </a:buBlip>
        <a:defRPr sz="4400">
          <a:solidFill>
            <a:srgbClr val="B01C2E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2858BB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2858BB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2858BB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19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5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1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5.gif"/><Relationship Id="rId4" Type="http://schemas.openxmlformats.org/officeDocument/2006/relationships/image" Target="../media/image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0238" y="2341267"/>
            <a:ext cx="8258175" cy="2639754"/>
          </a:xfrm>
        </p:spPr>
        <p:txBody>
          <a:bodyPr/>
          <a:lstStyle/>
          <a:p>
            <a:r>
              <a:rPr lang="en-GB" sz="4000" dirty="0"/>
              <a:t>Modelling global transient </a:t>
            </a:r>
            <a:r>
              <a:rPr lang="en-GB" sz="4000" dirty="0" smtClean="0"/>
              <a:t>palaeoclimate</a:t>
            </a:r>
            <a:br>
              <a:rPr lang="en-GB" sz="4000" dirty="0" smtClean="0"/>
            </a:br>
            <a:r>
              <a:rPr lang="en-GB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last deglaciation 26-11 </a:t>
            </a:r>
            <a:r>
              <a:rPr lang="en-GB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ka</a:t>
            </a:r>
            <a:endParaRPr lang="en-GB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7063" y="4511709"/>
            <a:ext cx="8258175" cy="1095273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GB" sz="2800" dirty="0" smtClean="0"/>
              <a:t>Ruza Ivanovic</a:t>
            </a:r>
            <a:endParaRPr lang="en-GB" sz="1800" dirty="0" smtClean="0"/>
          </a:p>
        </p:txBody>
      </p:sp>
      <p:pic>
        <p:nvPicPr>
          <p:cNvPr id="1026" name="Picture 2" descr="https://pbs.twimg.com/profile_images/591191617907908609/vWcA-LzD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501" y="2833633"/>
            <a:ext cx="2288773" cy="228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953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Meltwater Pulse 1a: Tahiti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D3D67-23C9-410D-8A20-F202FA2DA4A2}" type="slidenum">
              <a:rPr lang="en-GB" smtClean="0"/>
              <a:pPr/>
              <a:t>10</a:t>
            </a:fld>
            <a:endParaRPr lang="en-GB"/>
          </a:p>
        </p:txBody>
      </p:sp>
      <p:grpSp>
        <p:nvGrpSpPr>
          <p:cNvPr id="19" name="Group 18"/>
          <p:cNvGrpSpPr/>
          <p:nvPr/>
        </p:nvGrpSpPr>
        <p:grpSpPr>
          <a:xfrm>
            <a:off x="537784" y="949475"/>
            <a:ext cx="8068433" cy="4860775"/>
            <a:chOff x="284992" y="949475"/>
            <a:chExt cx="8068433" cy="4860775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82" b="13069"/>
            <a:stretch/>
          </p:blipFill>
          <p:spPr bwMode="auto">
            <a:xfrm flipH="1">
              <a:off x="1756910" y="949475"/>
              <a:ext cx="6483576" cy="4308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06" t="92862" r="6397" b="1023"/>
            <a:stretch/>
          </p:blipFill>
          <p:spPr bwMode="auto">
            <a:xfrm>
              <a:off x="1933575" y="5476874"/>
              <a:ext cx="6238875" cy="333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3749465" y="4435600"/>
              <a:ext cx="42523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 err="1" smtClean="0"/>
                <a:t>Deschamps</a:t>
              </a:r>
              <a:r>
                <a:rPr lang="en-GB" dirty="0" smtClean="0"/>
                <a:t> et al. (2012)</a:t>
              </a:r>
              <a:br>
                <a:rPr lang="en-GB" dirty="0" smtClean="0"/>
              </a:br>
              <a:r>
                <a:rPr lang="en-GB" dirty="0" smtClean="0"/>
                <a:t>12-22 m in &lt; 340 years</a:t>
              </a:r>
              <a:endParaRPr lang="en-GB" dirty="0"/>
            </a:p>
          </p:txBody>
        </p:sp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009EE3"/>
                </a:clrFrom>
                <a:clrTo>
                  <a:srgbClr val="009EE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770" b="13582"/>
            <a:stretch/>
          </p:blipFill>
          <p:spPr bwMode="auto">
            <a:xfrm>
              <a:off x="820739" y="949475"/>
              <a:ext cx="1217611" cy="4282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3853543" y="2122715"/>
              <a:ext cx="1741714" cy="5878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>
                  <a:solidFill>
                    <a:schemeClr val="tx1"/>
                  </a:solidFill>
                </a:rPr>
                <a:t>MWP1a time window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786742" y="3690256"/>
              <a:ext cx="1621971" cy="5225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>
                  <a:solidFill>
                    <a:schemeClr val="tx1"/>
                  </a:solidFill>
                </a:rPr>
                <a:t>MWP1a event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009EE3"/>
                </a:clrFrom>
                <a:clrTo>
                  <a:srgbClr val="009EE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14" t="14427" r="83770" b="77213"/>
            <a:stretch/>
          </p:blipFill>
          <p:spPr bwMode="auto">
            <a:xfrm>
              <a:off x="1879600" y="1293020"/>
              <a:ext cx="158750" cy="414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1714500" y="5203372"/>
              <a:ext cx="66389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/>
                <a:t>19       18       17       16       15       14       13       12       11       10        9</a:t>
              </a:r>
              <a:endParaRPr lang="en-GB" sz="1600" dirty="0"/>
            </a:p>
          </p:txBody>
        </p:sp>
        <p:sp>
          <p:nvSpPr>
            <p:cNvPr id="18" name="TextBox 17"/>
            <p:cNvSpPr txBox="1"/>
            <p:nvPr/>
          </p:nvSpPr>
          <p:spPr>
            <a:xfrm rot="16200000">
              <a:off x="-1581149" y="2990090"/>
              <a:ext cx="4086225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700" dirty="0" smtClean="0"/>
                <a:t>(Relative sea level below present, m)</a:t>
              </a:r>
              <a:endParaRPr lang="en-GB" sz="1700" dirty="0"/>
            </a:p>
          </p:txBody>
        </p:sp>
      </p:grpSp>
    </p:spTree>
    <p:extLst>
      <p:ext uri="{BB962C8B-B14F-4D97-AF65-F5344CB8AC3E}">
        <p14:creationId xmlns:p14="http://schemas.microsoft.com/office/powerpoint/2010/main" val="89169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4441371" y="2019300"/>
            <a:ext cx="1102179" cy="2886075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206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543550" y="2019300"/>
            <a:ext cx="148590" cy="2886075"/>
          </a:xfrm>
          <a:prstGeom prst="rect">
            <a:avLst/>
          </a:prstGeom>
          <a:solidFill>
            <a:srgbClr val="FFC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206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691188" y="2019300"/>
            <a:ext cx="585786" cy="2886075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206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57926" y="2019300"/>
            <a:ext cx="404812" cy="2886075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last </a:t>
            </a:r>
            <a:r>
              <a:rPr lang="en-GB" dirty="0"/>
              <a:t>d</a:t>
            </a:r>
            <a:r>
              <a:rPr lang="en-GB" dirty="0" smtClean="0"/>
              <a:t>eglaciation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672F22-3BF2-42FE-A793-F2B85A541E5B}" type="slidenum">
              <a:rPr lang="en-GB" smtClean="0"/>
              <a:pPr/>
              <a:t>11</a:t>
            </a:fld>
            <a:endParaRPr lang="en-GB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371850" y="3901058"/>
            <a:ext cx="0" cy="540000"/>
          </a:xfrm>
          <a:prstGeom prst="straightConnector1">
            <a:avLst/>
          </a:prstGeom>
          <a:ln w="57150">
            <a:solidFill>
              <a:srgbClr val="00206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1524000" y="3882008"/>
            <a:ext cx="1704975" cy="0"/>
          </a:xfrm>
          <a:prstGeom prst="straightConnector1">
            <a:avLst/>
          </a:prstGeom>
          <a:ln w="57150">
            <a:solidFill>
              <a:srgbClr val="00206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908298" y="3524250"/>
            <a:ext cx="9112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02060"/>
                </a:solidFill>
              </a:rPr>
              <a:t>LGM</a:t>
            </a:r>
            <a:endParaRPr lang="en-GB" sz="1600" b="1" dirty="0">
              <a:solidFill>
                <a:srgbClr val="00206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71"/>
          <a:stretch/>
        </p:blipFill>
        <p:spPr bwMode="auto">
          <a:xfrm>
            <a:off x="423480" y="1854200"/>
            <a:ext cx="8297040" cy="389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4783930" y="2019300"/>
            <a:ext cx="216878" cy="2886075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206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311561" y="1741646"/>
            <a:ext cx="628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02060"/>
                </a:solidFill>
              </a:rPr>
              <a:t>HS1</a:t>
            </a:r>
            <a:endParaRPr lang="en-GB" sz="1600" b="1" dirty="0">
              <a:solidFill>
                <a:srgbClr val="00206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658486" y="2008346"/>
            <a:ext cx="628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02060"/>
                </a:solidFill>
              </a:rPr>
              <a:t>ACR</a:t>
            </a:r>
            <a:endParaRPr lang="en-GB" sz="1600" b="1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37911" y="2008346"/>
            <a:ext cx="628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02060"/>
                </a:solidFill>
              </a:rPr>
              <a:t>YD</a:t>
            </a:r>
            <a:endParaRPr lang="en-GB" sz="16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93848" y="1914525"/>
            <a:ext cx="2019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/>
              <a:t>Buizert</a:t>
            </a:r>
            <a:r>
              <a:rPr lang="en-GB" sz="1600" dirty="0"/>
              <a:t> et al. (2014)</a:t>
            </a:r>
            <a:r>
              <a:rPr lang="en-GB" sz="1600" dirty="0" smtClean="0"/>
              <a:t/>
            </a:r>
            <a:br>
              <a:rPr lang="en-GB" sz="1600" dirty="0" smtClean="0"/>
            </a:br>
            <a:r>
              <a:rPr lang="en-GB" sz="1600" dirty="0" err="1" smtClean="0"/>
              <a:t>Jouzel</a:t>
            </a:r>
            <a:r>
              <a:rPr lang="en-GB" sz="1600" dirty="0" smtClean="0"/>
              <a:t> et al. (2007)</a:t>
            </a:r>
          </a:p>
          <a:p>
            <a:r>
              <a:rPr lang="en-GB" sz="1600" dirty="0" err="1" smtClean="0"/>
              <a:t>Veres</a:t>
            </a:r>
            <a:r>
              <a:rPr lang="en-GB" sz="1600" dirty="0" smtClean="0"/>
              <a:t> </a:t>
            </a:r>
            <a:r>
              <a:rPr lang="en-GB" sz="1600" dirty="0"/>
              <a:t>et al. (2013)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5619750" y="1877968"/>
            <a:ext cx="0" cy="811892"/>
          </a:xfrm>
          <a:prstGeom prst="straightConnector1">
            <a:avLst/>
          </a:prstGeom>
          <a:ln w="5715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629149" y="1293495"/>
            <a:ext cx="1981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C00000"/>
                </a:solidFill>
              </a:rPr>
              <a:t>Bølling Warming </a:t>
            </a:r>
            <a:r>
              <a:rPr lang="en-GB" sz="1600" b="1" dirty="0" smtClean="0">
                <a:solidFill>
                  <a:srgbClr val="0070C0"/>
                </a:solidFill>
              </a:rPr>
              <a:t>MWP1a</a:t>
            </a:r>
            <a:endParaRPr lang="en-GB" sz="1600" b="1" dirty="0">
              <a:solidFill>
                <a:srgbClr val="0070C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644935" y="2008346"/>
            <a:ext cx="5040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02060"/>
                </a:solidFill>
              </a:rPr>
              <a:t>H1</a:t>
            </a:r>
            <a:endParaRPr lang="en-GB" sz="1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56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5" grpId="0" animBg="1"/>
      <p:bldP spid="22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039091"/>
            <a:ext cx="8229600" cy="4769345"/>
          </a:xfrm>
        </p:spPr>
        <p:txBody>
          <a:bodyPr/>
          <a:lstStyle/>
          <a:p>
            <a:r>
              <a:rPr lang="en-GB" sz="2800" dirty="0" smtClean="0"/>
              <a:t>What drove the deglaciation climate patterns?</a:t>
            </a:r>
          </a:p>
          <a:p>
            <a:r>
              <a:rPr lang="en-GB" sz="2800" dirty="0" smtClean="0"/>
              <a:t>How/why </a:t>
            </a:r>
            <a:r>
              <a:rPr lang="en-GB" sz="2800" dirty="0"/>
              <a:t>do we get abrupt climate </a:t>
            </a:r>
            <a:r>
              <a:rPr lang="en-GB" sz="2800" dirty="0" smtClean="0"/>
              <a:t>events?</a:t>
            </a:r>
            <a:endParaRPr lang="en-GB" sz="2800" dirty="0"/>
          </a:p>
          <a:p>
            <a:r>
              <a:rPr lang="en-GB" sz="2800" dirty="0"/>
              <a:t>Can we simulate rapid change with realistic </a:t>
            </a:r>
            <a:r>
              <a:rPr lang="en-GB" sz="2800" dirty="0" err="1"/>
              <a:t>forcings</a:t>
            </a:r>
            <a:r>
              <a:rPr lang="en-GB" sz="2800" dirty="0"/>
              <a:t>?</a:t>
            </a:r>
          </a:p>
          <a:p>
            <a:r>
              <a:rPr lang="en-GB" sz="2800" dirty="0"/>
              <a:t>What is the role of:</a:t>
            </a:r>
          </a:p>
          <a:p>
            <a:pPr lvl="1"/>
            <a:r>
              <a:rPr lang="en-GB" sz="2400" dirty="0"/>
              <a:t>Ocean circulation?</a:t>
            </a:r>
          </a:p>
          <a:p>
            <a:pPr lvl="1"/>
            <a:r>
              <a:rPr lang="en-GB" sz="2400" dirty="0"/>
              <a:t>Ice sheets (albedo, orography, melt)?</a:t>
            </a:r>
          </a:p>
          <a:p>
            <a:pPr lvl="1"/>
            <a:r>
              <a:rPr lang="en-GB" sz="2400" dirty="0"/>
              <a:t>CO</a:t>
            </a:r>
            <a:r>
              <a:rPr lang="en-GB" sz="2400" baseline="-25000" dirty="0"/>
              <a:t>2</a:t>
            </a:r>
            <a:r>
              <a:rPr lang="en-GB" sz="2400" dirty="0"/>
              <a:t> and orbit?</a:t>
            </a:r>
          </a:p>
          <a:p>
            <a:r>
              <a:rPr lang="en-GB" sz="2800" dirty="0"/>
              <a:t>Do the mechanisms of climate change differ depending on background state and/or model?</a:t>
            </a:r>
          </a:p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D3D67-23C9-410D-8A20-F202FA2DA4A2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Questions to answer (examples)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30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104405"/>
            <a:ext cx="8445500" cy="4769345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GB" sz="2800" dirty="0" smtClean="0"/>
              <a:t>PMIP working group</a:t>
            </a:r>
          </a:p>
          <a:p>
            <a:pPr>
              <a:spcBef>
                <a:spcPts val="1200"/>
              </a:spcBef>
            </a:pPr>
            <a:r>
              <a:rPr lang="en-GB" sz="2800" dirty="0"/>
              <a:t>International project</a:t>
            </a:r>
          </a:p>
          <a:p>
            <a:pPr>
              <a:spcBef>
                <a:spcPts val="1200"/>
              </a:spcBef>
            </a:pPr>
            <a:r>
              <a:rPr lang="en-GB" sz="2800" dirty="0"/>
              <a:t>&gt; 65 participants</a:t>
            </a:r>
          </a:p>
          <a:p>
            <a:pPr>
              <a:spcBef>
                <a:spcPts val="1200"/>
              </a:spcBef>
            </a:pPr>
            <a:r>
              <a:rPr lang="en-GB" sz="2800" i="1" dirty="0" smtClean="0"/>
              <a:t>Core</a:t>
            </a:r>
            <a:r>
              <a:rPr lang="en-GB" sz="2800" dirty="0" smtClean="0"/>
              <a:t> simulation (21-9 </a:t>
            </a:r>
            <a:r>
              <a:rPr lang="en-GB" sz="2800" dirty="0" err="1" smtClean="0"/>
              <a:t>ka</a:t>
            </a:r>
            <a:r>
              <a:rPr lang="en-GB" sz="2800" dirty="0" smtClean="0"/>
              <a:t>)</a:t>
            </a:r>
            <a:br>
              <a:rPr lang="en-GB" sz="2800" dirty="0" smtClean="0"/>
            </a:br>
            <a:r>
              <a:rPr lang="en-GB" sz="2800" i="1" dirty="0" smtClean="0"/>
              <a:t>Focused</a:t>
            </a:r>
            <a:r>
              <a:rPr lang="en-GB" sz="2800" dirty="0" smtClean="0"/>
              <a:t> simulations</a:t>
            </a:r>
          </a:p>
          <a:p>
            <a:pPr>
              <a:spcBef>
                <a:spcPts val="1200"/>
              </a:spcBef>
            </a:pPr>
            <a:r>
              <a:rPr lang="en-GB" sz="2800" dirty="0" smtClean="0"/>
              <a:t>Data compilation </a:t>
            </a:r>
          </a:p>
          <a:p>
            <a:pPr>
              <a:spcBef>
                <a:spcPts val="1200"/>
              </a:spcBef>
            </a:pPr>
            <a:r>
              <a:rPr lang="en-GB" sz="2800" dirty="0" smtClean="0"/>
              <a:t>Multidisciplinary expertise</a:t>
            </a:r>
          </a:p>
          <a:p>
            <a:pPr>
              <a:spcBef>
                <a:spcPts val="1200"/>
              </a:spcBef>
            </a:pPr>
            <a:r>
              <a:rPr lang="en-GB" sz="2800" dirty="0" smtClean="0"/>
              <a:t>Range of models</a:t>
            </a:r>
            <a:br>
              <a:rPr lang="en-GB" sz="2800" dirty="0" smtClean="0"/>
            </a:br>
            <a:endParaRPr lang="en-GB" sz="2400" i="1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Modelling the last deglaciation</a:t>
            </a:r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5212678" y="908532"/>
            <a:ext cx="3842422" cy="2344366"/>
            <a:chOff x="3210128" y="1059127"/>
            <a:chExt cx="5367939" cy="3143222"/>
          </a:xfrm>
        </p:grpSpPr>
        <p:graphicFrame>
          <p:nvGraphicFramePr>
            <p:cNvPr id="6" name="Chart 5"/>
            <p:cNvGraphicFramePr>
              <a:graphicFrameLocks/>
            </p:cNvGraphicFramePr>
            <p:nvPr>
              <p:extLst/>
            </p:nvPr>
          </p:nvGraphicFramePr>
          <p:xfrm>
            <a:off x="3210128" y="1059127"/>
            <a:ext cx="5367939" cy="31432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7" name="TextBox 6"/>
            <p:cNvSpPr txBox="1"/>
            <p:nvPr/>
          </p:nvSpPr>
          <p:spPr>
            <a:xfrm>
              <a:off x="3560325" y="2192729"/>
              <a:ext cx="2276272" cy="433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500" dirty="0" smtClean="0">
                  <a:latin typeface="Calibri" panose="020F0502020204030204" pitchFamily="34" charset="0"/>
                </a:rPr>
                <a:t>RECONSTRUCTION</a:t>
              </a:r>
              <a:endParaRPr lang="en-GB" sz="1500" dirty="0">
                <a:latin typeface="Calibri" panose="020F050202020403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126479" y="1506437"/>
              <a:ext cx="2354094" cy="433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500" dirty="0" smtClean="0">
                  <a:latin typeface="Calibri" panose="020F0502020204030204" pitchFamily="34" charset="0"/>
                </a:rPr>
                <a:t>MODELLING</a:t>
              </a:r>
              <a:endParaRPr lang="en-GB" sz="1500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057467" y="3518544"/>
            <a:ext cx="3606800" cy="2308324"/>
            <a:chOff x="5118100" y="3454400"/>
            <a:chExt cx="3606800" cy="2308324"/>
          </a:xfrm>
        </p:grpSpPr>
        <p:sp>
          <p:nvSpPr>
            <p:cNvPr id="9" name="TextBox 8"/>
            <p:cNvSpPr txBox="1"/>
            <p:nvPr/>
          </p:nvSpPr>
          <p:spPr>
            <a:xfrm>
              <a:off x="5118100" y="3454400"/>
              <a:ext cx="360680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000CC"/>
                  </a:solidFill>
                </a:rPr>
                <a:t>State-of-the-art Earth System </a:t>
              </a:r>
              <a:r>
                <a:rPr lang="en-GB" sz="2000" b="1" dirty="0" smtClean="0">
                  <a:solidFill>
                    <a:srgbClr val="0000CC"/>
                  </a:solidFill>
                </a:rPr>
                <a:t>models</a:t>
              </a:r>
              <a:r>
                <a:rPr lang="en-GB" sz="2000" dirty="0" smtClean="0"/>
                <a:t/>
              </a:r>
              <a:br>
                <a:rPr lang="en-GB" sz="2000" dirty="0" smtClean="0"/>
              </a:br>
              <a:r>
                <a:rPr lang="en-GB" sz="4400" dirty="0" smtClean="0"/>
                <a:t/>
              </a:r>
              <a:br>
                <a:rPr lang="en-GB" sz="4400" dirty="0" smtClean="0"/>
              </a:br>
              <a:r>
                <a:rPr lang="en-GB" sz="2000" b="1" dirty="0" smtClean="0">
                  <a:solidFill>
                    <a:srgbClr val="0000CC"/>
                  </a:solidFill>
                </a:rPr>
                <a:t>Faster Intermediate Complexity </a:t>
              </a:r>
              <a:r>
                <a:rPr lang="en-GB" sz="2000" b="1" dirty="0">
                  <a:solidFill>
                    <a:srgbClr val="0000CC"/>
                  </a:solidFill>
                </a:rPr>
                <a:t>models</a:t>
              </a:r>
            </a:p>
            <a:p>
              <a:pPr algn="ctr"/>
              <a:endParaRPr lang="en-GB" sz="2000" dirty="0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6921500" y="4153310"/>
              <a:ext cx="0" cy="670728"/>
            </a:xfrm>
            <a:prstGeom prst="straightConnector1">
              <a:avLst/>
            </a:prstGeom>
            <a:ln w="76200">
              <a:solidFill>
                <a:srgbClr val="C0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385048" y="73025"/>
            <a:ext cx="662115" cy="476250"/>
          </a:xfrm>
        </p:spPr>
        <p:txBody>
          <a:bodyPr/>
          <a:lstStyle/>
          <a:p>
            <a:fld id="{1E436C29-60B3-4275-999D-A69FE127F740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321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31371" y="1306286"/>
            <a:ext cx="7783286" cy="1200329"/>
          </a:xfrm>
          <a:prstGeom prst="rect">
            <a:avLst/>
          </a:prstGeom>
          <a:solidFill>
            <a:srgbClr val="0099FF">
              <a:alpha val="20000"/>
            </a:srgbClr>
          </a:solidFill>
          <a:ln w="38100">
            <a:solidFill>
              <a:schemeClr val="accent5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tx1"/>
                </a:solidFill>
                <a:latin typeface="Arial" charset="0"/>
              </a:rPr>
              <a:t> </a:t>
            </a:r>
            <a:br>
              <a:rPr lang="en-GB" sz="2400" dirty="0" smtClean="0">
                <a:solidFill>
                  <a:schemeClr val="tx1"/>
                </a:solidFill>
                <a:latin typeface="Arial" charset="0"/>
              </a:rPr>
            </a:br>
            <a:r>
              <a:rPr lang="en-GB" sz="2400" dirty="0" smtClean="0">
                <a:solidFill>
                  <a:schemeClr val="tx1"/>
                </a:solidFill>
                <a:latin typeface="Arial" charset="0"/>
              </a:rPr>
              <a:t> </a:t>
            </a:r>
            <a:br>
              <a:rPr lang="en-GB" sz="2400" dirty="0" smtClean="0">
                <a:solidFill>
                  <a:schemeClr val="tx1"/>
                </a:solidFill>
                <a:latin typeface="Arial" charset="0"/>
              </a:rPr>
            </a:br>
            <a:endParaRPr lang="en-GB" sz="24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0" y="1371600"/>
            <a:ext cx="7543800" cy="4502150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en-GB" dirty="0" smtClean="0"/>
              <a:t>Key boundary conditions and </a:t>
            </a:r>
            <a:r>
              <a:rPr lang="en-GB" dirty="0" err="1" smtClean="0"/>
              <a:t>forcings</a:t>
            </a:r>
            <a:r>
              <a:rPr lang="en-GB" dirty="0" smtClean="0"/>
              <a:t> for driving the simulations</a:t>
            </a:r>
          </a:p>
          <a:p>
            <a:pPr>
              <a:spcBef>
                <a:spcPts val="2400"/>
              </a:spcBef>
            </a:pPr>
            <a:r>
              <a:rPr lang="en-GB" dirty="0" smtClean="0"/>
              <a:t>4D climate data to evaluate the results</a:t>
            </a:r>
          </a:p>
          <a:p>
            <a:pPr lvl="1">
              <a:spcBef>
                <a:spcPts val="600"/>
              </a:spcBef>
            </a:pPr>
            <a:r>
              <a:rPr lang="en-GB" dirty="0" smtClean="0">
                <a:solidFill>
                  <a:schemeClr val="bg2">
                    <a:lumMod val="50000"/>
                  </a:schemeClr>
                </a:solidFill>
              </a:rPr>
              <a:t>(+ knowledge of how to relate indirect measures of climate to model output)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36C29-60B3-4275-999D-A69FE127F740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do we need to know?</a:t>
            </a:r>
            <a:endParaRPr lang="en-GB" dirty="0"/>
          </a:p>
        </p:txBody>
      </p:sp>
      <p:sp>
        <p:nvSpPr>
          <p:cNvPr id="6" name="Arc 5"/>
          <p:cNvSpPr/>
          <p:nvPr/>
        </p:nvSpPr>
        <p:spPr>
          <a:xfrm rot="12770854">
            <a:off x="592461" y="1870976"/>
            <a:ext cx="1144548" cy="1135261"/>
          </a:xfrm>
          <a:prstGeom prst="arc">
            <a:avLst>
              <a:gd name="adj1" fmla="val 16996246"/>
              <a:gd name="adj2" fmla="val 663441"/>
            </a:avLst>
          </a:prstGeom>
          <a:noFill/>
          <a:ln w="127000" cap="flat" cmpd="sng" algn="ctr">
            <a:solidFill>
              <a:srgbClr val="19A5FF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Arc 6"/>
          <p:cNvSpPr/>
          <p:nvPr/>
        </p:nvSpPr>
        <p:spPr>
          <a:xfrm rot="1800000">
            <a:off x="7243634" y="1856799"/>
            <a:ext cx="1144548" cy="1135261"/>
          </a:xfrm>
          <a:prstGeom prst="arc">
            <a:avLst>
              <a:gd name="adj1" fmla="val 16996246"/>
              <a:gd name="adj2" fmla="val 663441"/>
            </a:avLst>
          </a:prstGeom>
          <a:noFill/>
          <a:ln w="127000" cap="flat" cmpd="sng" algn="ctr">
            <a:solidFill>
              <a:srgbClr val="19A5FF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316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Astronomical parameters</a:t>
            </a:r>
          </a:p>
          <a:p>
            <a:r>
              <a:rPr lang="en-GB" dirty="0" smtClean="0"/>
              <a:t>Greenhouse gases</a:t>
            </a:r>
          </a:p>
          <a:p>
            <a:r>
              <a:rPr lang="en-GB" dirty="0" smtClean="0"/>
              <a:t>Ice sheets &amp; </a:t>
            </a:r>
            <a:r>
              <a:rPr lang="en-GB" dirty="0" err="1" smtClean="0"/>
              <a:t>palaeogeographies</a:t>
            </a:r>
            <a:endParaRPr lang="en-GB" dirty="0" smtClean="0"/>
          </a:p>
          <a:p>
            <a:pPr lvl="1"/>
            <a:r>
              <a:rPr lang="en-GB" dirty="0" smtClean="0"/>
              <a:t>Including freshwater fluxes</a:t>
            </a:r>
          </a:p>
          <a:p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Others:</a:t>
            </a:r>
          </a:p>
          <a:p>
            <a:pPr lvl="1"/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Land surface changes</a:t>
            </a:r>
          </a:p>
          <a:p>
            <a:pPr lvl="1"/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Atmospheric aerosols</a:t>
            </a:r>
          </a:p>
          <a:p>
            <a:pPr lvl="1"/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…</a:t>
            </a:r>
            <a:endParaRPr lang="en-GB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36C29-60B3-4275-999D-A69FE127F740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Boundary conditions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5558878" y="3082088"/>
            <a:ext cx="29290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Full protocol:</a:t>
            </a:r>
            <a:br>
              <a:rPr lang="en-GB" dirty="0" smtClean="0"/>
            </a:br>
            <a:r>
              <a:rPr lang="en-GB" dirty="0" smtClean="0"/>
              <a:t>Ivanovic et al. (2016) </a:t>
            </a:r>
            <a:r>
              <a:rPr lang="en-GB" i="1" dirty="0" smtClean="0"/>
              <a:t>GMD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0547" r="1532" b="12616"/>
          <a:stretch/>
        </p:blipFill>
        <p:spPr>
          <a:xfrm>
            <a:off x="4978815" y="3695700"/>
            <a:ext cx="4089135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67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36C29-60B3-4275-999D-A69FE127F740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Astronomical parameters</a:t>
            </a:r>
            <a:endParaRPr lang="en-GB" dirty="0"/>
          </a:p>
        </p:txBody>
      </p:sp>
      <p:grpSp>
        <p:nvGrpSpPr>
          <p:cNvPr id="10" name="Group 9"/>
          <p:cNvGrpSpPr/>
          <p:nvPr/>
        </p:nvGrpSpPr>
        <p:grpSpPr>
          <a:xfrm>
            <a:off x="461962" y="1676400"/>
            <a:ext cx="7539038" cy="3594100"/>
            <a:chOff x="461962" y="1676400"/>
            <a:chExt cx="7539038" cy="35941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r="8378"/>
            <a:stretch/>
          </p:blipFill>
          <p:spPr>
            <a:xfrm>
              <a:off x="461962" y="1823615"/>
              <a:ext cx="7221538" cy="3145259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828800" y="4737100"/>
              <a:ext cx="60198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493000" y="4038600"/>
              <a:ext cx="508000" cy="838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514474" y="1676400"/>
              <a:ext cx="6334125" cy="2667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482724" y="1733549"/>
              <a:ext cx="152401" cy="1238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41121" y="1636681"/>
            <a:ext cx="6256020" cy="2501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689" y="1285298"/>
            <a:ext cx="1151931" cy="36113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764594" y="4925961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Berger (1978)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546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-133350" y="-356794"/>
            <a:ext cx="9277351" cy="7230810"/>
            <a:chOff x="1708524" y="830580"/>
            <a:chExt cx="7753912" cy="6043435"/>
          </a:xfrm>
        </p:grpSpPr>
        <p:sp>
          <p:nvSpPr>
            <p:cNvPr id="10" name="Rectangle 9"/>
            <p:cNvSpPr/>
            <p:nvPr/>
          </p:nvSpPr>
          <p:spPr>
            <a:xfrm>
              <a:off x="1708524" y="5834743"/>
              <a:ext cx="7753912" cy="10232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93432" y="940435"/>
              <a:ext cx="5585467" cy="5500074"/>
            </a:xfrm>
            <a:prstGeom prst="rect">
              <a:avLst/>
            </a:prstGeom>
          </p:spPr>
        </p:pic>
        <p:grpSp>
          <p:nvGrpSpPr>
            <p:cNvPr id="9" name="Group 8"/>
            <p:cNvGrpSpPr>
              <a:grpSpLocks noChangeAspect="1"/>
            </p:cNvGrpSpPr>
            <p:nvPr/>
          </p:nvGrpSpPr>
          <p:grpSpPr>
            <a:xfrm>
              <a:off x="3962400" y="6339583"/>
              <a:ext cx="4352925" cy="534432"/>
              <a:chOff x="2141221" y="2118360"/>
              <a:chExt cx="6334758" cy="777753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141221" y="2307241"/>
                <a:ext cx="6256020" cy="250106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23789" y="2534978"/>
                <a:ext cx="1151931" cy="361135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5"/>
              <a:srcRect l="13686" t="3800" r="8378" b="91355"/>
              <a:stretch/>
            </p:blipFill>
            <p:spPr>
              <a:xfrm flipV="1">
                <a:off x="2333148" y="2118360"/>
                <a:ext cx="6142831" cy="152400"/>
              </a:xfrm>
              <a:prstGeom prst="rect">
                <a:avLst/>
              </a:prstGeom>
            </p:spPr>
          </p:pic>
        </p:grpSp>
        <p:sp>
          <p:nvSpPr>
            <p:cNvPr id="11" name="Rectangle 10"/>
            <p:cNvSpPr/>
            <p:nvPr/>
          </p:nvSpPr>
          <p:spPr>
            <a:xfrm>
              <a:off x="3604260" y="6210300"/>
              <a:ext cx="464820" cy="236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398520" y="830580"/>
              <a:ext cx="5349240" cy="4800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093720" y="1104900"/>
              <a:ext cx="1569720" cy="4800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36C29-60B3-4275-999D-A69FE127F740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21" name="Title 3"/>
          <p:cNvSpPr txBox="1">
            <a:spLocks/>
          </p:cNvSpPr>
          <p:nvPr/>
        </p:nvSpPr>
        <p:spPr bwMode="auto">
          <a:xfrm>
            <a:off x="457200" y="250888"/>
            <a:ext cx="8173192" cy="127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41325" indent="-441325" algn="l" rtl="0" eaLnBrk="1" fontAlgn="base" hangingPunct="1">
              <a:spcBef>
                <a:spcPct val="0"/>
              </a:spcBef>
              <a:spcAft>
                <a:spcPct val="0"/>
              </a:spcAft>
              <a:buBlip>
                <a:blip r:embed="rId6"/>
              </a:buBlip>
              <a:defRPr sz="4400">
                <a:solidFill>
                  <a:srgbClr val="B01C2E"/>
                </a:solidFill>
                <a:latin typeface="Arial" charset="0"/>
              </a:defRPr>
            </a:lvl2pPr>
            <a:lvl3pPr marL="441325" indent="-441325" algn="l" rtl="0" eaLnBrk="1" fontAlgn="base" hangingPunct="1">
              <a:spcBef>
                <a:spcPct val="0"/>
              </a:spcBef>
              <a:spcAft>
                <a:spcPct val="0"/>
              </a:spcAft>
              <a:buBlip>
                <a:blip r:embed="rId6"/>
              </a:buBlip>
              <a:defRPr sz="4400">
                <a:solidFill>
                  <a:srgbClr val="B01C2E"/>
                </a:solidFill>
                <a:latin typeface="Arial" charset="0"/>
              </a:defRPr>
            </a:lvl3pPr>
            <a:lvl4pPr marL="441325" indent="-441325" algn="l" rtl="0" eaLnBrk="1" fontAlgn="base" hangingPunct="1">
              <a:spcBef>
                <a:spcPct val="0"/>
              </a:spcBef>
              <a:spcAft>
                <a:spcPct val="0"/>
              </a:spcAft>
              <a:buBlip>
                <a:blip r:embed="rId6"/>
              </a:buBlip>
              <a:defRPr sz="4400">
                <a:solidFill>
                  <a:srgbClr val="B01C2E"/>
                </a:solidFill>
                <a:latin typeface="Arial" charset="0"/>
              </a:defRPr>
            </a:lvl4pPr>
            <a:lvl5pPr marL="441325" indent="-441325" algn="l" rtl="0" eaLnBrk="1" fontAlgn="base" hangingPunct="1">
              <a:spcBef>
                <a:spcPct val="0"/>
              </a:spcBef>
              <a:spcAft>
                <a:spcPct val="0"/>
              </a:spcAft>
              <a:buBlip>
                <a:blip r:embed="rId6"/>
              </a:buBlip>
              <a:defRPr sz="4400">
                <a:solidFill>
                  <a:srgbClr val="B01C2E"/>
                </a:solidFill>
                <a:latin typeface="Arial" charset="0"/>
              </a:defRPr>
            </a:lvl5pPr>
            <a:lvl6pPr marL="898525" indent="-441325" algn="l" rtl="0" eaLnBrk="1" fontAlgn="base" hangingPunct="1">
              <a:spcBef>
                <a:spcPct val="0"/>
              </a:spcBef>
              <a:spcAft>
                <a:spcPct val="0"/>
              </a:spcAft>
              <a:buBlip>
                <a:blip r:embed="rId6"/>
              </a:buBlip>
              <a:defRPr sz="4400">
                <a:solidFill>
                  <a:srgbClr val="B01C2E"/>
                </a:solidFill>
                <a:latin typeface="Arial" charset="0"/>
              </a:defRPr>
            </a:lvl6pPr>
            <a:lvl7pPr marL="1355725" indent="-441325" algn="l" rtl="0" eaLnBrk="1" fontAlgn="base" hangingPunct="1">
              <a:spcBef>
                <a:spcPct val="0"/>
              </a:spcBef>
              <a:spcAft>
                <a:spcPct val="0"/>
              </a:spcAft>
              <a:buBlip>
                <a:blip r:embed="rId6"/>
              </a:buBlip>
              <a:defRPr sz="4400">
                <a:solidFill>
                  <a:srgbClr val="B01C2E"/>
                </a:solidFill>
                <a:latin typeface="Arial" charset="0"/>
              </a:defRPr>
            </a:lvl7pPr>
            <a:lvl8pPr marL="1812925" indent="-441325" algn="l" rtl="0" eaLnBrk="1" fontAlgn="base" hangingPunct="1">
              <a:spcBef>
                <a:spcPct val="0"/>
              </a:spcBef>
              <a:spcAft>
                <a:spcPct val="0"/>
              </a:spcAft>
              <a:buBlip>
                <a:blip r:embed="rId6"/>
              </a:buBlip>
              <a:defRPr sz="4400">
                <a:solidFill>
                  <a:srgbClr val="B01C2E"/>
                </a:solidFill>
                <a:latin typeface="Arial" charset="0"/>
              </a:defRPr>
            </a:lvl8pPr>
            <a:lvl9pPr marL="2270125" indent="-441325" algn="l" rtl="0" eaLnBrk="1" fontAlgn="base" hangingPunct="1">
              <a:spcBef>
                <a:spcPct val="0"/>
              </a:spcBef>
              <a:spcAft>
                <a:spcPct val="0"/>
              </a:spcAft>
              <a:buBlip>
                <a:blip r:embed="rId6"/>
              </a:buBlip>
              <a:defRPr sz="4400">
                <a:solidFill>
                  <a:srgbClr val="B01C2E"/>
                </a:solidFill>
                <a:latin typeface="Arial" charset="0"/>
              </a:defRPr>
            </a:lvl9pPr>
          </a:lstStyle>
          <a:p>
            <a:r>
              <a:rPr lang="en-GB" kern="0" dirty="0" smtClean="0"/>
              <a:t>Greenhouse </a:t>
            </a:r>
            <a:br>
              <a:rPr lang="en-GB" kern="0" dirty="0" smtClean="0"/>
            </a:br>
            <a:r>
              <a:rPr lang="en-GB" kern="0" dirty="0" smtClean="0"/>
              <a:t>Gases</a:t>
            </a:r>
            <a:endParaRPr lang="en-GB" kern="0" dirty="0"/>
          </a:p>
        </p:txBody>
      </p:sp>
      <p:sp>
        <p:nvSpPr>
          <p:cNvPr id="22" name="TextBox 21"/>
          <p:cNvSpPr txBox="1"/>
          <p:nvPr/>
        </p:nvSpPr>
        <p:spPr>
          <a:xfrm>
            <a:off x="357414" y="4883150"/>
            <a:ext cx="2146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Measured in ice </a:t>
            </a:r>
            <a:r>
              <a:rPr lang="en-GB" sz="2400" dirty="0" smtClean="0"/>
              <a:t>cores</a:t>
            </a:r>
            <a:r>
              <a:rPr lang="en-GB" sz="2400" dirty="0" smtClean="0"/>
              <a:t/>
            </a:r>
            <a:br>
              <a:rPr lang="en-GB" sz="2400" dirty="0" smtClean="0"/>
            </a:br>
            <a:r>
              <a:rPr lang="en-GB" sz="2400" dirty="0" smtClean="0"/>
              <a:t>Globally well mixed</a:t>
            </a:r>
            <a:endParaRPr lang="en-GB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6219505" y="1725561"/>
            <a:ext cx="14061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600" dirty="0" err="1" smtClean="0"/>
              <a:t>Bereiter</a:t>
            </a:r>
            <a:r>
              <a:rPr lang="en-GB" sz="1600" dirty="0" smtClean="0"/>
              <a:t> et al.</a:t>
            </a:r>
            <a:br>
              <a:rPr lang="en-GB" sz="1600" dirty="0" smtClean="0"/>
            </a:br>
            <a:r>
              <a:rPr lang="en-GB" sz="1600" dirty="0" smtClean="0"/>
              <a:t>(2015)</a:t>
            </a:r>
            <a:endParaRPr lang="en-GB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5969436" y="4062361"/>
            <a:ext cx="16562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600" dirty="0" err="1" smtClean="0"/>
              <a:t>Loulergue</a:t>
            </a:r>
            <a:r>
              <a:rPr lang="en-GB" sz="1600" dirty="0" smtClean="0"/>
              <a:t> et al.</a:t>
            </a:r>
            <a:br>
              <a:rPr lang="en-GB" sz="1600" dirty="0" smtClean="0"/>
            </a:br>
            <a:r>
              <a:rPr lang="en-GB" sz="1600" dirty="0" smtClean="0"/>
              <a:t>(2008)</a:t>
            </a:r>
            <a:endParaRPr lang="en-GB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6437513" y="5662561"/>
            <a:ext cx="11881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600" dirty="0" err="1" smtClean="0"/>
              <a:t>Schilt</a:t>
            </a:r>
            <a:r>
              <a:rPr lang="en-GB" sz="1600" dirty="0" smtClean="0"/>
              <a:t> et al.</a:t>
            </a:r>
            <a:br>
              <a:rPr lang="en-GB" sz="1600" dirty="0" smtClean="0"/>
            </a:br>
            <a:r>
              <a:rPr lang="en-GB" sz="1600" dirty="0" smtClean="0"/>
              <a:t>(2010)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67178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21377" y="929653"/>
            <a:ext cx="14280078" cy="4651997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36C29-60B3-4275-999D-A69FE127F740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closer look: CO</a:t>
            </a:r>
            <a:r>
              <a:rPr lang="en-GB" baseline="-25000" dirty="0" smtClean="0"/>
              <a:t>2</a:t>
            </a:r>
            <a:r>
              <a:rPr lang="en-GB" dirty="0"/>
              <a:t> </a:t>
            </a:r>
            <a:r>
              <a:rPr lang="en-GB" dirty="0" smtClean="0"/>
              <a:t>records</a:t>
            </a:r>
            <a:r>
              <a:rPr lang="en-GB" baseline="-25000" dirty="0" smtClean="0"/>
              <a:t> </a:t>
            </a:r>
            <a:endParaRPr lang="en-GB" baseline="-25000" dirty="0"/>
          </a:p>
        </p:txBody>
      </p:sp>
    </p:spTree>
    <p:extLst>
      <p:ext uri="{BB962C8B-B14F-4D97-AF65-F5344CB8AC3E}">
        <p14:creationId xmlns:p14="http://schemas.microsoft.com/office/powerpoint/2010/main" val="209592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21377" y="930320"/>
            <a:ext cx="14280078" cy="4650662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36C29-60B3-4275-999D-A69FE127F740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closer look: CO</a:t>
            </a:r>
            <a:r>
              <a:rPr lang="en-GB" baseline="-25000" dirty="0"/>
              <a:t>2</a:t>
            </a:r>
            <a:r>
              <a:rPr lang="en-GB" dirty="0"/>
              <a:t> records</a:t>
            </a:r>
            <a:r>
              <a:rPr lang="en-GB" baseline="-25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2919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50373"/>
            <a:ext cx="8229600" cy="4712491"/>
          </a:xfrm>
        </p:spPr>
        <p:txBody>
          <a:bodyPr/>
          <a:lstStyle/>
          <a:p>
            <a:r>
              <a:rPr lang="en-GB" sz="2800" dirty="0" smtClean="0"/>
              <a:t>The last </a:t>
            </a:r>
            <a:r>
              <a:rPr lang="en-GB" sz="2800" dirty="0"/>
              <a:t>d</a:t>
            </a:r>
            <a:r>
              <a:rPr lang="en-GB" sz="2800" dirty="0" smtClean="0"/>
              <a:t>eglaciation</a:t>
            </a:r>
          </a:p>
          <a:p>
            <a:pPr lvl="1"/>
            <a:r>
              <a:rPr lang="en-GB" sz="2400" dirty="0" smtClean="0"/>
              <a:t>What was the chain of events?</a:t>
            </a:r>
          </a:p>
          <a:p>
            <a:r>
              <a:rPr lang="en-GB" sz="2800" dirty="0"/>
              <a:t>M</a:t>
            </a:r>
            <a:r>
              <a:rPr lang="en-GB" sz="2800" dirty="0" smtClean="0"/>
              <a:t>odelling this period</a:t>
            </a:r>
          </a:p>
          <a:p>
            <a:pPr lvl="1"/>
            <a:r>
              <a:rPr lang="en-GB" sz="2400" dirty="0" smtClean="0"/>
              <a:t>Uncertainty in the boundary conditions</a:t>
            </a:r>
          </a:p>
          <a:p>
            <a:r>
              <a:rPr lang="en-GB" sz="2800" dirty="0" smtClean="0"/>
              <a:t>Abrupt warming and rapid sea level rise</a:t>
            </a:r>
          </a:p>
          <a:p>
            <a:pPr lvl="1"/>
            <a:endParaRPr lang="en-GB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36C29-60B3-4275-999D-A69FE127F740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442885" y="3775938"/>
            <a:ext cx="6258231" cy="1938992"/>
          </a:xfrm>
          <a:prstGeom prst="rect">
            <a:avLst/>
          </a:prstGeom>
          <a:solidFill>
            <a:srgbClr val="0099FF">
              <a:alpha val="20000"/>
            </a:srgbClr>
          </a:solidFill>
          <a:ln w="38100">
            <a:solidFill>
              <a:schemeClr val="accent5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/>
              <a:t>(When there is uncertainty in timing) </a:t>
            </a:r>
          </a:p>
          <a:p>
            <a:pPr marL="452438" indent="-276225">
              <a:buFont typeface="Arial" panose="020B0604020202020204" pitchFamily="34" charset="0"/>
              <a:buChar char="•"/>
            </a:pPr>
            <a:r>
              <a:rPr lang="en-GB" sz="2400" dirty="0"/>
              <a:t>How can we unpick chains of events to construct model boundary conditions?</a:t>
            </a:r>
          </a:p>
          <a:p>
            <a:pPr marL="452438" indent="-276225">
              <a:buFont typeface="Arial" panose="020B0604020202020204" pitchFamily="34" charset="0"/>
              <a:buChar char="•"/>
            </a:pPr>
            <a:r>
              <a:rPr lang="en-GB" sz="2400" dirty="0"/>
              <a:t>How can we globally correlate records to evaluate our results?</a:t>
            </a:r>
          </a:p>
        </p:txBody>
      </p:sp>
      <p:sp>
        <p:nvSpPr>
          <p:cNvPr id="10" name="Title 3"/>
          <p:cNvSpPr>
            <a:spLocks noGrp="1"/>
          </p:cNvSpPr>
          <p:nvPr>
            <p:ph type="title"/>
          </p:nvPr>
        </p:nvSpPr>
        <p:spPr>
          <a:xfrm>
            <a:off x="457200" y="250888"/>
            <a:ext cx="8173192" cy="651637"/>
          </a:xfrm>
        </p:spPr>
        <p:txBody>
          <a:bodyPr/>
          <a:lstStyle/>
          <a:p>
            <a:r>
              <a:rPr lang="en-GB" sz="3500" dirty="0" smtClean="0"/>
              <a:t>Challenges in global, transient modelling</a:t>
            </a:r>
            <a:endParaRPr lang="en-GB" sz="3500" dirty="0"/>
          </a:p>
        </p:txBody>
      </p:sp>
    </p:spTree>
    <p:extLst>
      <p:ext uri="{BB962C8B-B14F-4D97-AF65-F5344CB8AC3E}">
        <p14:creationId xmlns:p14="http://schemas.microsoft.com/office/powerpoint/2010/main" val="104443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21376" y="930320"/>
            <a:ext cx="14280075" cy="4650662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36C29-60B3-4275-999D-A69FE127F740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closer look: CO</a:t>
            </a:r>
            <a:r>
              <a:rPr lang="en-GB" baseline="-25000" dirty="0"/>
              <a:t>2</a:t>
            </a:r>
            <a:r>
              <a:rPr lang="en-GB" dirty="0"/>
              <a:t> records</a:t>
            </a:r>
            <a:r>
              <a:rPr lang="en-GB" baseline="-25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3241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21377" y="930320"/>
            <a:ext cx="14280078" cy="4650662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36C29-60B3-4275-999D-A69FE127F740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closer look: CO</a:t>
            </a:r>
            <a:r>
              <a:rPr lang="en-GB" baseline="-25000" dirty="0"/>
              <a:t>2</a:t>
            </a:r>
            <a:r>
              <a:rPr lang="en-GB" dirty="0"/>
              <a:t> records</a:t>
            </a:r>
            <a:r>
              <a:rPr lang="en-GB" baseline="-25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4712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21376" y="930320"/>
            <a:ext cx="14280075" cy="4650662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36C29-60B3-4275-999D-A69FE127F740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closer look: CO</a:t>
            </a:r>
            <a:r>
              <a:rPr lang="en-GB" baseline="-25000" dirty="0"/>
              <a:t>2</a:t>
            </a:r>
            <a:r>
              <a:rPr lang="en-GB" dirty="0"/>
              <a:t> records</a:t>
            </a:r>
            <a:r>
              <a:rPr lang="en-GB" baseline="-25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1707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21377" y="929653"/>
            <a:ext cx="14280078" cy="4651997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36C29-60B3-4275-999D-A69FE127F740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closer look: CO</a:t>
            </a:r>
            <a:r>
              <a:rPr lang="en-GB" baseline="-25000" dirty="0"/>
              <a:t>2</a:t>
            </a:r>
            <a:r>
              <a:rPr lang="en-GB" dirty="0"/>
              <a:t> records</a:t>
            </a:r>
            <a:r>
              <a:rPr lang="en-GB" baseline="-25000" dirty="0"/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00200" y="2446566"/>
            <a:ext cx="3086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Variability?</a:t>
            </a:r>
            <a:br>
              <a:rPr lang="en-GB" sz="2800" b="1" dirty="0" smtClean="0"/>
            </a:br>
            <a:r>
              <a:rPr lang="en-GB" sz="2800" b="1" dirty="0" smtClean="0"/>
              <a:t>Resolution?</a:t>
            </a:r>
            <a:endParaRPr lang="en-GB" sz="2800" b="1" dirty="0"/>
          </a:p>
        </p:txBody>
      </p:sp>
      <p:sp>
        <p:nvSpPr>
          <p:cNvPr id="6" name="Freeform 5"/>
          <p:cNvSpPr/>
          <p:nvPr/>
        </p:nvSpPr>
        <p:spPr>
          <a:xfrm>
            <a:off x="1143000" y="1807933"/>
            <a:ext cx="7613650" cy="2956457"/>
          </a:xfrm>
          <a:custGeom>
            <a:avLst/>
            <a:gdLst>
              <a:gd name="connsiteX0" fmla="*/ 0 w 7600950"/>
              <a:gd name="connsiteY0" fmla="*/ 2799751 h 2914512"/>
              <a:gd name="connsiteX1" fmla="*/ 666750 w 7600950"/>
              <a:gd name="connsiteY1" fmla="*/ 2914051 h 2914512"/>
              <a:gd name="connsiteX2" fmla="*/ 1295400 w 7600950"/>
              <a:gd name="connsiteY2" fmla="*/ 2761651 h 2914512"/>
              <a:gd name="connsiteX3" fmla="*/ 2266950 w 7600950"/>
              <a:gd name="connsiteY3" fmla="*/ 2685451 h 2914512"/>
              <a:gd name="connsiteX4" fmla="*/ 3124200 w 7600950"/>
              <a:gd name="connsiteY4" fmla="*/ 2647351 h 2914512"/>
              <a:gd name="connsiteX5" fmla="*/ 3505200 w 7600950"/>
              <a:gd name="connsiteY5" fmla="*/ 2742601 h 2914512"/>
              <a:gd name="connsiteX6" fmla="*/ 3905250 w 7600950"/>
              <a:gd name="connsiteY6" fmla="*/ 2514001 h 2914512"/>
              <a:gd name="connsiteX7" fmla="*/ 4286250 w 7600950"/>
              <a:gd name="connsiteY7" fmla="*/ 1790101 h 2914512"/>
              <a:gd name="connsiteX8" fmla="*/ 4400550 w 7600950"/>
              <a:gd name="connsiteY8" fmla="*/ 1523401 h 2914512"/>
              <a:gd name="connsiteX9" fmla="*/ 4724400 w 7600950"/>
              <a:gd name="connsiteY9" fmla="*/ 1485301 h 2914512"/>
              <a:gd name="connsiteX10" fmla="*/ 4781550 w 7600950"/>
              <a:gd name="connsiteY10" fmla="*/ 1332901 h 2914512"/>
              <a:gd name="connsiteX11" fmla="*/ 5010150 w 7600950"/>
              <a:gd name="connsiteY11" fmla="*/ 1199551 h 2914512"/>
              <a:gd name="connsiteX12" fmla="*/ 5257800 w 7600950"/>
              <a:gd name="connsiteY12" fmla="*/ 1028101 h 2914512"/>
              <a:gd name="connsiteX13" fmla="*/ 5810250 w 7600950"/>
              <a:gd name="connsiteY13" fmla="*/ 1028101 h 2914512"/>
              <a:gd name="connsiteX14" fmla="*/ 6210300 w 7600950"/>
              <a:gd name="connsiteY14" fmla="*/ 494701 h 2914512"/>
              <a:gd name="connsiteX15" fmla="*/ 6477000 w 7600950"/>
              <a:gd name="connsiteY15" fmla="*/ 18451 h 2914512"/>
              <a:gd name="connsiteX16" fmla="*/ 7162800 w 7600950"/>
              <a:gd name="connsiteY16" fmla="*/ 113701 h 2914512"/>
              <a:gd name="connsiteX17" fmla="*/ 7600950 w 7600950"/>
              <a:gd name="connsiteY17" fmla="*/ 266101 h 2914512"/>
              <a:gd name="connsiteX0" fmla="*/ 0 w 7600950"/>
              <a:gd name="connsiteY0" fmla="*/ 2799751 h 2914512"/>
              <a:gd name="connsiteX1" fmla="*/ 666750 w 7600950"/>
              <a:gd name="connsiteY1" fmla="*/ 2914051 h 2914512"/>
              <a:gd name="connsiteX2" fmla="*/ 1295400 w 7600950"/>
              <a:gd name="connsiteY2" fmla="*/ 2761651 h 2914512"/>
              <a:gd name="connsiteX3" fmla="*/ 2184889 w 7600950"/>
              <a:gd name="connsiteY3" fmla="*/ 2744066 h 2914512"/>
              <a:gd name="connsiteX4" fmla="*/ 3124200 w 7600950"/>
              <a:gd name="connsiteY4" fmla="*/ 2647351 h 2914512"/>
              <a:gd name="connsiteX5" fmla="*/ 3505200 w 7600950"/>
              <a:gd name="connsiteY5" fmla="*/ 2742601 h 2914512"/>
              <a:gd name="connsiteX6" fmla="*/ 3905250 w 7600950"/>
              <a:gd name="connsiteY6" fmla="*/ 2514001 h 2914512"/>
              <a:gd name="connsiteX7" fmla="*/ 4286250 w 7600950"/>
              <a:gd name="connsiteY7" fmla="*/ 1790101 h 2914512"/>
              <a:gd name="connsiteX8" fmla="*/ 4400550 w 7600950"/>
              <a:gd name="connsiteY8" fmla="*/ 1523401 h 2914512"/>
              <a:gd name="connsiteX9" fmla="*/ 4724400 w 7600950"/>
              <a:gd name="connsiteY9" fmla="*/ 1485301 h 2914512"/>
              <a:gd name="connsiteX10" fmla="*/ 4781550 w 7600950"/>
              <a:gd name="connsiteY10" fmla="*/ 1332901 h 2914512"/>
              <a:gd name="connsiteX11" fmla="*/ 5010150 w 7600950"/>
              <a:gd name="connsiteY11" fmla="*/ 1199551 h 2914512"/>
              <a:gd name="connsiteX12" fmla="*/ 5257800 w 7600950"/>
              <a:gd name="connsiteY12" fmla="*/ 1028101 h 2914512"/>
              <a:gd name="connsiteX13" fmla="*/ 5810250 w 7600950"/>
              <a:gd name="connsiteY13" fmla="*/ 1028101 h 2914512"/>
              <a:gd name="connsiteX14" fmla="*/ 6210300 w 7600950"/>
              <a:gd name="connsiteY14" fmla="*/ 494701 h 2914512"/>
              <a:gd name="connsiteX15" fmla="*/ 6477000 w 7600950"/>
              <a:gd name="connsiteY15" fmla="*/ 18451 h 2914512"/>
              <a:gd name="connsiteX16" fmla="*/ 7162800 w 7600950"/>
              <a:gd name="connsiteY16" fmla="*/ 113701 h 2914512"/>
              <a:gd name="connsiteX17" fmla="*/ 7600950 w 7600950"/>
              <a:gd name="connsiteY17" fmla="*/ 266101 h 2914512"/>
              <a:gd name="connsiteX0" fmla="*/ 0 w 7600950"/>
              <a:gd name="connsiteY0" fmla="*/ 2799751 h 2915941"/>
              <a:gd name="connsiteX1" fmla="*/ 666750 w 7600950"/>
              <a:gd name="connsiteY1" fmla="*/ 2914051 h 2915941"/>
              <a:gd name="connsiteX2" fmla="*/ 1236785 w 7600950"/>
              <a:gd name="connsiteY2" fmla="*/ 2714759 h 2915941"/>
              <a:gd name="connsiteX3" fmla="*/ 2184889 w 7600950"/>
              <a:gd name="connsiteY3" fmla="*/ 2744066 h 2915941"/>
              <a:gd name="connsiteX4" fmla="*/ 3124200 w 7600950"/>
              <a:gd name="connsiteY4" fmla="*/ 2647351 h 2915941"/>
              <a:gd name="connsiteX5" fmla="*/ 3505200 w 7600950"/>
              <a:gd name="connsiteY5" fmla="*/ 2742601 h 2915941"/>
              <a:gd name="connsiteX6" fmla="*/ 3905250 w 7600950"/>
              <a:gd name="connsiteY6" fmla="*/ 2514001 h 2915941"/>
              <a:gd name="connsiteX7" fmla="*/ 4286250 w 7600950"/>
              <a:gd name="connsiteY7" fmla="*/ 1790101 h 2915941"/>
              <a:gd name="connsiteX8" fmla="*/ 4400550 w 7600950"/>
              <a:gd name="connsiteY8" fmla="*/ 1523401 h 2915941"/>
              <a:gd name="connsiteX9" fmla="*/ 4724400 w 7600950"/>
              <a:gd name="connsiteY9" fmla="*/ 1485301 h 2915941"/>
              <a:gd name="connsiteX10" fmla="*/ 4781550 w 7600950"/>
              <a:gd name="connsiteY10" fmla="*/ 1332901 h 2915941"/>
              <a:gd name="connsiteX11" fmla="*/ 5010150 w 7600950"/>
              <a:gd name="connsiteY11" fmla="*/ 1199551 h 2915941"/>
              <a:gd name="connsiteX12" fmla="*/ 5257800 w 7600950"/>
              <a:gd name="connsiteY12" fmla="*/ 1028101 h 2915941"/>
              <a:gd name="connsiteX13" fmla="*/ 5810250 w 7600950"/>
              <a:gd name="connsiteY13" fmla="*/ 1028101 h 2915941"/>
              <a:gd name="connsiteX14" fmla="*/ 6210300 w 7600950"/>
              <a:gd name="connsiteY14" fmla="*/ 494701 h 2915941"/>
              <a:gd name="connsiteX15" fmla="*/ 6477000 w 7600950"/>
              <a:gd name="connsiteY15" fmla="*/ 18451 h 2915941"/>
              <a:gd name="connsiteX16" fmla="*/ 7162800 w 7600950"/>
              <a:gd name="connsiteY16" fmla="*/ 113701 h 2915941"/>
              <a:gd name="connsiteX17" fmla="*/ 7600950 w 7600950"/>
              <a:gd name="connsiteY17" fmla="*/ 266101 h 2915941"/>
              <a:gd name="connsiteX0" fmla="*/ 0 w 7600950"/>
              <a:gd name="connsiteY0" fmla="*/ 2799751 h 2915941"/>
              <a:gd name="connsiteX1" fmla="*/ 666750 w 7600950"/>
              <a:gd name="connsiteY1" fmla="*/ 2914051 h 2915941"/>
              <a:gd name="connsiteX2" fmla="*/ 1236785 w 7600950"/>
              <a:gd name="connsiteY2" fmla="*/ 2714759 h 2915941"/>
              <a:gd name="connsiteX3" fmla="*/ 2184889 w 7600950"/>
              <a:gd name="connsiteY3" fmla="*/ 2744066 h 2915941"/>
              <a:gd name="connsiteX4" fmla="*/ 3124200 w 7600950"/>
              <a:gd name="connsiteY4" fmla="*/ 2647351 h 2915941"/>
              <a:gd name="connsiteX5" fmla="*/ 3446585 w 7600950"/>
              <a:gd name="connsiteY5" fmla="*/ 2742601 h 2915941"/>
              <a:gd name="connsiteX6" fmla="*/ 3905250 w 7600950"/>
              <a:gd name="connsiteY6" fmla="*/ 2514001 h 2915941"/>
              <a:gd name="connsiteX7" fmla="*/ 4286250 w 7600950"/>
              <a:gd name="connsiteY7" fmla="*/ 1790101 h 2915941"/>
              <a:gd name="connsiteX8" fmla="*/ 4400550 w 7600950"/>
              <a:gd name="connsiteY8" fmla="*/ 1523401 h 2915941"/>
              <a:gd name="connsiteX9" fmla="*/ 4724400 w 7600950"/>
              <a:gd name="connsiteY9" fmla="*/ 1485301 h 2915941"/>
              <a:gd name="connsiteX10" fmla="*/ 4781550 w 7600950"/>
              <a:gd name="connsiteY10" fmla="*/ 1332901 h 2915941"/>
              <a:gd name="connsiteX11" fmla="*/ 5010150 w 7600950"/>
              <a:gd name="connsiteY11" fmla="*/ 1199551 h 2915941"/>
              <a:gd name="connsiteX12" fmla="*/ 5257800 w 7600950"/>
              <a:gd name="connsiteY12" fmla="*/ 1028101 h 2915941"/>
              <a:gd name="connsiteX13" fmla="*/ 5810250 w 7600950"/>
              <a:gd name="connsiteY13" fmla="*/ 1028101 h 2915941"/>
              <a:gd name="connsiteX14" fmla="*/ 6210300 w 7600950"/>
              <a:gd name="connsiteY14" fmla="*/ 494701 h 2915941"/>
              <a:gd name="connsiteX15" fmla="*/ 6477000 w 7600950"/>
              <a:gd name="connsiteY15" fmla="*/ 18451 h 2915941"/>
              <a:gd name="connsiteX16" fmla="*/ 7162800 w 7600950"/>
              <a:gd name="connsiteY16" fmla="*/ 113701 h 2915941"/>
              <a:gd name="connsiteX17" fmla="*/ 7600950 w 7600950"/>
              <a:gd name="connsiteY17" fmla="*/ 266101 h 2915941"/>
              <a:gd name="connsiteX0" fmla="*/ 0 w 7600950"/>
              <a:gd name="connsiteY0" fmla="*/ 2799751 h 2915941"/>
              <a:gd name="connsiteX1" fmla="*/ 666750 w 7600950"/>
              <a:gd name="connsiteY1" fmla="*/ 2914051 h 2915941"/>
              <a:gd name="connsiteX2" fmla="*/ 1236785 w 7600950"/>
              <a:gd name="connsiteY2" fmla="*/ 2714759 h 2915941"/>
              <a:gd name="connsiteX3" fmla="*/ 2184889 w 7600950"/>
              <a:gd name="connsiteY3" fmla="*/ 2744066 h 2915941"/>
              <a:gd name="connsiteX4" fmla="*/ 3124200 w 7600950"/>
              <a:gd name="connsiteY4" fmla="*/ 2647351 h 2915941"/>
              <a:gd name="connsiteX5" fmla="*/ 3446585 w 7600950"/>
              <a:gd name="connsiteY5" fmla="*/ 2742601 h 2915941"/>
              <a:gd name="connsiteX6" fmla="*/ 3893527 w 7600950"/>
              <a:gd name="connsiteY6" fmla="*/ 2455386 h 2915941"/>
              <a:gd name="connsiteX7" fmla="*/ 4286250 w 7600950"/>
              <a:gd name="connsiteY7" fmla="*/ 1790101 h 2915941"/>
              <a:gd name="connsiteX8" fmla="*/ 4400550 w 7600950"/>
              <a:gd name="connsiteY8" fmla="*/ 1523401 h 2915941"/>
              <a:gd name="connsiteX9" fmla="*/ 4724400 w 7600950"/>
              <a:gd name="connsiteY9" fmla="*/ 1485301 h 2915941"/>
              <a:gd name="connsiteX10" fmla="*/ 4781550 w 7600950"/>
              <a:gd name="connsiteY10" fmla="*/ 1332901 h 2915941"/>
              <a:gd name="connsiteX11" fmla="*/ 5010150 w 7600950"/>
              <a:gd name="connsiteY11" fmla="*/ 1199551 h 2915941"/>
              <a:gd name="connsiteX12" fmla="*/ 5257800 w 7600950"/>
              <a:gd name="connsiteY12" fmla="*/ 1028101 h 2915941"/>
              <a:gd name="connsiteX13" fmla="*/ 5810250 w 7600950"/>
              <a:gd name="connsiteY13" fmla="*/ 1028101 h 2915941"/>
              <a:gd name="connsiteX14" fmla="*/ 6210300 w 7600950"/>
              <a:gd name="connsiteY14" fmla="*/ 494701 h 2915941"/>
              <a:gd name="connsiteX15" fmla="*/ 6477000 w 7600950"/>
              <a:gd name="connsiteY15" fmla="*/ 18451 h 2915941"/>
              <a:gd name="connsiteX16" fmla="*/ 7162800 w 7600950"/>
              <a:gd name="connsiteY16" fmla="*/ 113701 h 2915941"/>
              <a:gd name="connsiteX17" fmla="*/ 7600950 w 7600950"/>
              <a:gd name="connsiteY17" fmla="*/ 266101 h 2915941"/>
              <a:gd name="connsiteX0" fmla="*/ 0 w 7600950"/>
              <a:gd name="connsiteY0" fmla="*/ 2799751 h 2915941"/>
              <a:gd name="connsiteX1" fmla="*/ 666750 w 7600950"/>
              <a:gd name="connsiteY1" fmla="*/ 2914051 h 2915941"/>
              <a:gd name="connsiteX2" fmla="*/ 1236785 w 7600950"/>
              <a:gd name="connsiteY2" fmla="*/ 2714759 h 2915941"/>
              <a:gd name="connsiteX3" fmla="*/ 2184889 w 7600950"/>
              <a:gd name="connsiteY3" fmla="*/ 2744066 h 2915941"/>
              <a:gd name="connsiteX4" fmla="*/ 3124200 w 7600950"/>
              <a:gd name="connsiteY4" fmla="*/ 2647351 h 2915941"/>
              <a:gd name="connsiteX5" fmla="*/ 3446585 w 7600950"/>
              <a:gd name="connsiteY5" fmla="*/ 2742601 h 2915941"/>
              <a:gd name="connsiteX6" fmla="*/ 3893527 w 7600950"/>
              <a:gd name="connsiteY6" fmla="*/ 2455386 h 2915941"/>
              <a:gd name="connsiteX7" fmla="*/ 4297973 w 7600950"/>
              <a:gd name="connsiteY7" fmla="*/ 1848716 h 2915941"/>
              <a:gd name="connsiteX8" fmla="*/ 4400550 w 7600950"/>
              <a:gd name="connsiteY8" fmla="*/ 1523401 h 2915941"/>
              <a:gd name="connsiteX9" fmla="*/ 4724400 w 7600950"/>
              <a:gd name="connsiteY9" fmla="*/ 1485301 h 2915941"/>
              <a:gd name="connsiteX10" fmla="*/ 4781550 w 7600950"/>
              <a:gd name="connsiteY10" fmla="*/ 1332901 h 2915941"/>
              <a:gd name="connsiteX11" fmla="*/ 5010150 w 7600950"/>
              <a:gd name="connsiteY11" fmla="*/ 1199551 h 2915941"/>
              <a:gd name="connsiteX12" fmla="*/ 5257800 w 7600950"/>
              <a:gd name="connsiteY12" fmla="*/ 1028101 h 2915941"/>
              <a:gd name="connsiteX13" fmla="*/ 5810250 w 7600950"/>
              <a:gd name="connsiteY13" fmla="*/ 1028101 h 2915941"/>
              <a:gd name="connsiteX14" fmla="*/ 6210300 w 7600950"/>
              <a:gd name="connsiteY14" fmla="*/ 494701 h 2915941"/>
              <a:gd name="connsiteX15" fmla="*/ 6477000 w 7600950"/>
              <a:gd name="connsiteY15" fmla="*/ 18451 h 2915941"/>
              <a:gd name="connsiteX16" fmla="*/ 7162800 w 7600950"/>
              <a:gd name="connsiteY16" fmla="*/ 113701 h 2915941"/>
              <a:gd name="connsiteX17" fmla="*/ 7600950 w 7600950"/>
              <a:gd name="connsiteY17" fmla="*/ 266101 h 2915941"/>
              <a:gd name="connsiteX0" fmla="*/ 0 w 7600950"/>
              <a:gd name="connsiteY0" fmla="*/ 2799751 h 2915941"/>
              <a:gd name="connsiteX1" fmla="*/ 666750 w 7600950"/>
              <a:gd name="connsiteY1" fmla="*/ 2914051 h 2915941"/>
              <a:gd name="connsiteX2" fmla="*/ 1236785 w 7600950"/>
              <a:gd name="connsiteY2" fmla="*/ 2714759 h 2915941"/>
              <a:gd name="connsiteX3" fmla="*/ 2184889 w 7600950"/>
              <a:gd name="connsiteY3" fmla="*/ 2744066 h 2915941"/>
              <a:gd name="connsiteX4" fmla="*/ 3124200 w 7600950"/>
              <a:gd name="connsiteY4" fmla="*/ 2647351 h 2915941"/>
              <a:gd name="connsiteX5" fmla="*/ 3446585 w 7600950"/>
              <a:gd name="connsiteY5" fmla="*/ 2742601 h 2915941"/>
              <a:gd name="connsiteX6" fmla="*/ 3893527 w 7600950"/>
              <a:gd name="connsiteY6" fmla="*/ 2455386 h 2915941"/>
              <a:gd name="connsiteX7" fmla="*/ 4297973 w 7600950"/>
              <a:gd name="connsiteY7" fmla="*/ 1848716 h 2915941"/>
              <a:gd name="connsiteX8" fmla="*/ 4400550 w 7600950"/>
              <a:gd name="connsiteY8" fmla="*/ 1523401 h 2915941"/>
              <a:gd name="connsiteX9" fmla="*/ 4630615 w 7600950"/>
              <a:gd name="connsiteY9" fmla="*/ 1543916 h 2915941"/>
              <a:gd name="connsiteX10" fmla="*/ 4781550 w 7600950"/>
              <a:gd name="connsiteY10" fmla="*/ 1332901 h 2915941"/>
              <a:gd name="connsiteX11" fmla="*/ 5010150 w 7600950"/>
              <a:gd name="connsiteY11" fmla="*/ 1199551 h 2915941"/>
              <a:gd name="connsiteX12" fmla="*/ 5257800 w 7600950"/>
              <a:gd name="connsiteY12" fmla="*/ 1028101 h 2915941"/>
              <a:gd name="connsiteX13" fmla="*/ 5810250 w 7600950"/>
              <a:gd name="connsiteY13" fmla="*/ 1028101 h 2915941"/>
              <a:gd name="connsiteX14" fmla="*/ 6210300 w 7600950"/>
              <a:gd name="connsiteY14" fmla="*/ 494701 h 2915941"/>
              <a:gd name="connsiteX15" fmla="*/ 6477000 w 7600950"/>
              <a:gd name="connsiteY15" fmla="*/ 18451 h 2915941"/>
              <a:gd name="connsiteX16" fmla="*/ 7162800 w 7600950"/>
              <a:gd name="connsiteY16" fmla="*/ 113701 h 2915941"/>
              <a:gd name="connsiteX17" fmla="*/ 7600950 w 7600950"/>
              <a:gd name="connsiteY17" fmla="*/ 266101 h 2915941"/>
              <a:gd name="connsiteX0" fmla="*/ 0 w 7600950"/>
              <a:gd name="connsiteY0" fmla="*/ 2799751 h 2915941"/>
              <a:gd name="connsiteX1" fmla="*/ 666750 w 7600950"/>
              <a:gd name="connsiteY1" fmla="*/ 2914051 h 2915941"/>
              <a:gd name="connsiteX2" fmla="*/ 1236785 w 7600950"/>
              <a:gd name="connsiteY2" fmla="*/ 2714759 h 2915941"/>
              <a:gd name="connsiteX3" fmla="*/ 2184889 w 7600950"/>
              <a:gd name="connsiteY3" fmla="*/ 2744066 h 2915941"/>
              <a:gd name="connsiteX4" fmla="*/ 3124200 w 7600950"/>
              <a:gd name="connsiteY4" fmla="*/ 2647351 h 2915941"/>
              <a:gd name="connsiteX5" fmla="*/ 3446585 w 7600950"/>
              <a:gd name="connsiteY5" fmla="*/ 2742601 h 2915941"/>
              <a:gd name="connsiteX6" fmla="*/ 3893527 w 7600950"/>
              <a:gd name="connsiteY6" fmla="*/ 2455386 h 2915941"/>
              <a:gd name="connsiteX7" fmla="*/ 4297973 w 7600950"/>
              <a:gd name="connsiteY7" fmla="*/ 1848716 h 2915941"/>
              <a:gd name="connsiteX8" fmla="*/ 4368800 w 7600950"/>
              <a:gd name="connsiteY8" fmla="*/ 1517051 h 2915941"/>
              <a:gd name="connsiteX9" fmla="*/ 4630615 w 7600950"/>
              <a:gd name="connsiteY9" fmla="*/ 1543916 h 2915941"/>
              <a:gd name="connsiteX10" fmla="*/ 4781550 w 7600950"/>
              <a:gd name="connsiteY10" fmla="*/ 1332901 h 2915941"/>
              <a:gd name="connsiteX11" fmla="*/ 5010150 w 7600950"/>
              <a:gd name="connsiteY11" fmla="*/ 1199551 h 2915941"/>
              <a:gd name="connsiteX12" fmla="*/ 5257800 w 7600950"/>
              <a:gd name="connsiteY12" fmla="*/ 1028101 h 2915941"/>
              <a:gd name="connsiteX13" fmla="*/ 5810250 w 7600950"/>
              <a:gd name="connsiteY13" fmla="*/ 1028101 h 2915941"/>
              <a:gd name="connsiteX14" fmla="*/ 6210300 w 7600950"/>
              <a:gd name="connsiteY14" fmla="*/ 494701 h 2915941"/>
              <a:gd name="connsiteX15" fmla="*/ 6477000 w 7600950"/>
              <a:gd name="connsiteY15" fmla="*/ 18451 h 2915941"/>
              <a:gd name="connsiteX16" fmla="*/ 7162800 w 7600950"/>
              <a:gd name="connsiteY16" fmla="*/ 113701 h 2915941"/>
              <a:gd name="connsiteX17" fmla="*/ 7600950 w 7600950"/>
              <a:gd name="connsiteY17" fmla="*/ 266101 h 2915941"/>
              <a:gd name="connsiteX0" fmla="*/ 0 w 7600950"/>
              <a:gd name="connsiteY0" fmla="*/ 2799751 h 2915941"/>
              <a:gd name="connsiteX1" fmla="*/ 666750 w 7600950"/>
              <a:gd name="connsiteY1" fmla="*/ 2914051 h 2915941"/>
              <a:gd name="connsiteX2" fmla="*/ 1236785 w 7600950"/>
              <a:gd name="connsiteY2" fmla="*/ 2714759 h 2915941"/>
              <a:gd name="connsiteX3" fmla="*/ 2184889 w 7600950"/>
              <a:gd name="connsiteY3" fmla="*/ 2744066 h 2915941"/>
              <a:gd name="connsiteX4" fmla="*/ 3124200 w 7600950"/>
              <a:gd name="connsiteY4" fmla="*/ 2647351 h 2915941"/>
              <a:gd name="connsiteX5" fmla="*/ 3446585 w 7600950"/>
              <a:gd name="connsiteY5" fmla="*/ 2742601 h 2915941"/>
              <a:gd name="connsiteX6" fmla="*/ 3893527 w 7600950"/>
              <a:gd name="connsiteY6" fmla="*/ 2455386 h 2915941"/>
              <a:gd name="connsiteX7" fmla="*/ 4228123 w 7600950"/>
              <a:gd name="connsiteY7" fmla="*/ 1924916 h 2915941"/>
              <a:gd name="connsiteX8" fmla="*/ 4368800 w 7600950"/>
              <a:gd name="connsiteY8" fmla="*/ 1517051 h 2915941"/>
              <a:gd name="connsiteX9" fmla="*/ 4630615 w 7600950"/>
              <a:gd name="connsiteY9" fmla="*/ 1543916 h 2915941"/>
              <a:gd name="connsiteX10" fmla="*/ 4781550 w 7600950"/>
              <a:gd name="connsiteY10" fmla="*/ 1332901 h 2915941"/>
              <a:gd name="connsiteX11" fmla="*/ 5010150 w 7600950"/>
              <a:gd name="connsiteY11" fmla="*/ 1199551 h 2915941"/>
              <a:gd name="connsiteX12" fmla="*/ 5257800 w 7600950"/>
              <a:gd name="connsiteY12" fmla="*/ 1028101 h 2915941"/>
              <a:gd name="connsiteX13" fmla="*/ 5810250 w 7600950"/>
              <a:gd name="connsiteY13" fmla="*/ 1028101 h 2915941"/>
              <a:gd name="connsiteX14" fmla="*/ 6210300 w 7600950"/>
              <a:gd name="connsiteY14" fmla="*/ 494701 h 2915941"/>
              <a:gd name="connsiteX15" fmla="*/ 6477000 w 7600950"/>
              <a:gd name="connsiteY15" fmla="*/ 18451 h 2915941"/>
              <a:gd name="connsiteX16" fmla="*/ 7162800 w 7600950"/>
              <a:gd name="connsiteY16" fmla="*/ 113701 h 2915941"/>
              <a:gd name="connsiteX17" fmla="*/ 7600950 w 7600950"/>
              <a:gd name="connsiteY17" fmla="*/ 266101 h 2915941"/>
              <a:gd name="connsiteX0" fmla="*/ 0 w 7600950"/>
              <a:gd name="connsiteY0" fmla="*/ 2799751 h 2915941"/>
              <a:gd name="connsiteX1" fmla="*/ 666750 w 7600950"/>
              <a:gd name="connsiteY1" fmla="*/ 2914051 h 2915941"/>
              <a:gd name="connsiteX2" fmla="*/ 1236785 w 7600950"/>
              <a:gd name="connsiteY2" fmla="*/ 2714759 h 2915941"/>
              <a:gd name="connsiteX3" fmla="*/ 2184889 w 7600950"/>
              <a:gd name="connsiteY3" fmla="*/ 2744066 h 2915941"/>
              <a:gd name="connsiteX4" fmla="*/ 3124200 w 7600950"/>
              <a:gd name="connsiteY4" fmla="*/ 2647351 h 2915941"/>
              <a:gd name="connsiteX5" fmla="*/ 3446585 w 7600950"/>
              <a:gd name="connsiteY5" fmla="*/ 2742601 h 2915941"/>
              <a:gd name="connsiteX6" fmla="*/ 3893527 w 7600950"/>
              <a:gd name="connsiteY6" fmla="*/ 2455386 h 2915941"/>
              <a:gd name="connsiteX7" fmla="*/ 4228123 w 7600950"/>
              <a:gd name="connsiteY7" fmla="*/ 1924916 h 2915941"/>
              <a:gd name="connsiteX8" fmla="*/ 4368800 w 7600950"/>
              <a:gd name="connsiteY8" fmla="*/ 1517051 h 2915941"/>
              <a:gd name="connsiteX9" fmla="*/ 4630615 w 7600950"/>
              <a:gd name="connsiteY9" fmla="*/ 1543916 h 2915941"/>
              <a:gd name="connsiteX10" fmla="*/ 4781550 w 7600950"/>
              <a:gd name="connsiteY10" fmla="*/ 1332901 h 2915941"/>
              <a:gd name="connsiteX11" fmla="*/ 5035550 w 7600950"/>
              <a:gd name="connsiteY11" fmla="*/ 1244001 h 2915941"/>
              <a:gd name="connsiteX12" fmla="*/ 5257800 w 7600950"/>
              <a:gd name="connsiteY12" fmla="*/ 1028101 h 2915941"/>
              <a:gd name="connsiteX13" fmla="*/ 5810250 w 7600950"/>
              <a:gd name="connsiteY13" fmla="*/ 1028101 h 2915941"/>
              <a:gd name="connsiteX14" fmla="*/ 6210300 w 7600950"/>
              <a:gd name="connsiteY14" fmla="*/ 494701 h 2915941"/>
              <a:gd name="connsiteX15" fmla="*/ 6477000 w 7600950"/>
              <a:gd name="connsiteY15" fmla="*/ 18451 h 2915941"/>
              <a:gd name="connsiteX16" fmla="*/ 7162800 w 7600950"/>
              <a:gd name="connsiteY16" fmla="*/ 113701 h 2915941"/>
              <a:gd name="connsiteX17" fmla="*/ 7600950 w 7600950"/>
              <a:gd name="connsiteY17" fmla="*/ 266101 h 2915941"/>
              <a:gd name="connsiteX0" fmla="*/ 0 w 7600950"/>
              <a:gd name="connsiteY0" fmla="*/ 2799751 h 2915941"/>
              <a:gd name="connsiteX1" fmla="*/ 666750 w 7600950"/>
              <a:gd name="connsiteY1" fmla="*/ 2914051 h 2915941"/>
              <a:gd name="connsiteX2" fmla="*/ 1236785 w 7600950"/>
              <a:gd name="connsiteY2" fmla="*/ 2714759 h 2915941"/>
              <a:gd name="connsiteX3" fmla="*/ 2184889 w 7600950"/>
              <a:gd name="connsiteY3" fmla="*/ 2744066 h 2915941"/>
              <a:gd name="connsiteX4" fmla="*/ 3124200 w 7600950"/>
              <a:gd name="connsiteY4" fmla="*/ 2647351 h 2915941"/>
              <a:gd name="connsiteX5" fmla="*/ 3446585 w 7600950"/>
              <a:gd name="connsiteY5" fmla="*/ 2742601 h 2915941"/>
              <a:gd name="connsiteX6" fmla="*/ 3893527 w 7600950"/>
              <a:gd name="connsiteY6" fmla="*/ 2455386 h 2915941"/>
              <a:gd name="connsiteX7" fmla="*/ 4228123 w 7600950"/>
              <a:gd name="connsiteY7" fmla="*/ 1924916 h 2915941"/>
              <a:gd name="connsiteX8" fmla="*/ 4368800 w 7600950"/>
              <a:gd name="connsiteY8" fmla="*/ 1517051 h 2915941"/>
              <a:gd name="connsiteX9" fmla="*/ 4630615 w 7600950"/>
              <a:gd name="connsiteY9" fmla="*/ 1543916 h 2915941"/>
              <a:gd name="connsiteX10" fmla="*/ 4781550 w 7600950"/>
              <a:gd name="connsiteY10" fmla="*/ 1332901 h 2915941"/>
              <a:gd name="connsiteX11" fmla="*/ 5035550 w 7600950"/>
              <a:gd name="connsiteY11" fmla="*/ 1244001 h 2915941"/>
              <a:gd name="connsiteX12" fmla="*/ 5232400 w 7600950"/>
              <a:gd name="connsiteY12" fmla="*/ 983651 h 2915941"/>
              <a:gd name="connsiteX13" fmla="*/ 5810250 w 7600950"/>
              <a:gd name="connsiteY13" fmla="*/ 1028101 h 2915941"/>
              <a:gd name="connsiteX14" fmla="*/ 6210300 w 7600950"/>
              <a:gd name="connsiteY14" fmla="*/ 494701 h 2915941"/>
              <a:gd name="connsiteX15" fmla="*/ 6477000 w 7600950"/>
              <a:gd name="connsiteY15" fmla="*/ 18451 h 2915941"/>
              <a:gd name="connsiteX16" fmla="*/ 7162800 w 7600950"/>
              <a:gd name="connsiteY16" fmla="*/ 113701 h 2915941"/>
              <a:gd name="connsiteX17" fmla="*/ 7600950 w 7600950"/>
              <a:gd name="connsiteY17" fmla="*/ 266101 h 2915941"/>
              <a:gd name="connsiteX0" fmla="*/ 0 w 7600950"/>
              <a:gd name="connsiteY0" fmla="*/ 2799751 h 2915941"/>
              <a:gd name="connsiteX1" fmla="*/ 666750 w 7600950"/>
              <a:gd name="connsiteY1" fmla="*/ 2914051 h 2915941"/>
              <a:gd name="connsiteX2" fmla="*/ 1236785 w 7600950"/>
              <a:gd name="connsiteY2" fmla="*/ 2714759 h 2915941"/>
              <a:gd name="connsiteX3" fmla="*/ 2184889 w 7600950"/>
              <a:gd name="connsiteY3" fmla="*/ 2744066 h 2915941"/>
              <a:gd name="connsiteX4" fmla="*/ 3124200 w 7600950"/>
              <a:gd name="connsiteY4" fmla="*/ 2647351 h 2915941"/>
              <a:gd name="connsiteX5" fmla="*/ 3446585 w 7600950"/>
              <a:gd name="connsiteY5" fmla="*/ 2742601 h 2915941"/>
              <a:gd name="connsiteX6" fmla="*/ 3893527 w 7600950"/>
              <a:gd name="connsiteY6" fmla="*/ 2455386 h 2915941"/>
              <a:gd name="connsiteX7" fmla="*/ 4228123 w 7600950"/>
              <a:gd name="connsiteY7" fmla="*/ 1924916 h 2915941"/>
              <a:gd name="connsiteX8" fmla="*/ 4368800 w 7600950"/>
              <a:gd name="connsiteY8" fmla="*/ 1517051 h 2915941"/>
              <a:gd name="connsiteX9" fmla="*/ 4630615 w 7600950"/>
              <a:gd name="connsiteY9" fmla="*/ 1543916 h 2915941"/>
              <a:gd name="connsiteX10" fmla="*/ 4781550 w 7600950"/>
              <a:gd name="connsiteY10" fmla="*/ 1345601 h 2915941"/>
              <a:gd name="connsiteX11" fmla="*/ 5035550 w 7600950"/>
              <a:gd name="connsiteY11" fmla="*/ 1244001 h 2915941"/>
              <a:gd name="connsiteX12" fmla="*/ 5232400 w 7600950"/>
              <a:gd name="connsiteY12" fmla="*/ 983651 h 2915941"/>
              <a:gd name="connsiteX13" fmla="*/ 5810250 w 7600950"/>
              <a:gd name="connsiteY13" fmla="*/ 1028101 h 2915941"/>
              <a:gd name="connsiteX14" fmla="*/ 6210300 w 7600950"/>
              <a:gd name="connsiteY14" fmla="*/ 494701 h 2915941"/>
              <a:gd name="connsiteX15" fmla="*/ 6477000 w 7600950"/>
              <a:gd name="connsiteY15" fmla="*/ 18451 h 2915941"/>
              <a:gd name="connsiteX16" fmla="*/ 7162800 w 7600950"/>
              <a:gd name="connsiteY16" fmla="*/ 113701 h 2915941"/>
              <a:gd name="connsiteX17" fmla="*/ 7600950 w 7600950"/>
              <a:gd name="connsiteY17" fmla="*/ 266101 h 2915941"/>
              <a:gd name="connsiteX0" fmla="*/ 0 w 7600950"/>
              <a:gd name="connsiteY0" fmla="*/ 2799751 h 2915941"/>
              <a:gd name="connsiteX1" fmla="*/ 666750 w 7600950"/>
              <a:gd name="connsiteY1" fmla="*/ 2914051 h 2915941"/>
              <a:gd name="connsiteX2" fmla="*/ 1236785 w 7600950"/>
              <a:gd name="connsiteY2" fmla="*/ 2714759 h 2915941"/>
              <a:gd name="connsiteX3" fmla="*/ 2184889 w 7600950"/>
              <a:gd name="connsiteY3" fmla="*/ 2744066 h 2915941"/>
              <a:gd name="connsiteX4" fmla="*/ 3124200 w 7600950"/>
              <a:gd name="connsiteY4" fmla="*/ 2647351 h 2915941"/>
              <a:gd name="connsiteX5" fmla="*/ 3446585 w 7600950"/>
              <a:gd name="connsiteY5" fmla="*/ 2742601 h 2915941"/>
              <a:gd name="connsiteX6" fmla="*/ 3893527 w 7600950"/>
              <a:gd name="connsiteY6" fmla="*/ 2455386 h 2915941"/>
              <a:gd name="connsiteX7" fmla="*/ 4228123 w 7600950"/>
              <a:gd name="connsiteY7" fmla="*/ 1924916 h 2915941"/>
              <a:gd name="connsiteX8" fmla="*/ 4368800 w 7600950"/>
              <a:gd name="connsiteY8" fmla="*/ 1517051 h 2915941"/>
              <a:gd name="connsiteX9" fmla="*/ 4630615 w 7600950"/>
              <a:gd name="connsiteY9" fmla="*/ 1543916 h 2915941"/>
              <a:gd name="connsiteX10" fmla="*/ 4781550 w 7600950"/>
              <a:gd name="connsiteY10" fmla="*/ 1345601 h 2915941"/>
              <a:gd name="connsiteX11" fmla="*/ 5035550 w 7600950"/>
              <a:gd name="connsiteY11" fmla="*/ 1244001 h 2915941"/>
              <a:gd name="connsiteX12" fmla="*/ 5232400 w 7600950"/>
              <a:gd name="connsiteY12" fmla="*/ 983651 h 2915941"/>
              <a:gd name="connsiteX13" fmla="*/ 5810250 w 7600950"/>
              <a:gd name="connsiteY13" fmla="*/ 977301 h 2915941"/>
              <a:gd name="connsiteX14" fmla="*/ 6210300 w 7600950"/>
              <a:gd name="connsiteY14" fmla="*/ 494701 h 2915941"/>
              <a:gd name="connsiteX15" fmla="*/ 6477000 w 7600950"/>
              <a:gd name="connsiteY15" fmla="*/ 18451 h 2915941"/>
              <a:gd name="connsiteX16" fmla="*/ 7162800 w 7600950"/>
              <a:gd name="connsiteY16" fmla="*/ 113701 h 2915941"/>
              <a:gd name="connsiteX17" fmla="*/ 7600950 w 7600950"/>
              <a:gd name="connsiteY17" fmla="*/ 266101 h 2915941"/>
              <a:gd name="connsiteX0" fmla="*/ 0 w 7600950"/>
              <a:gd name="connsiteY0" fmla="*/ 2840831 h 2957021"/>
              <a:gd name="connsiteX1" fmla="*/ 666750 w 7600950"/>
              <a:gd name="connsiteY1" fmla="*/ 2955131 h 2957021"/>
              <a:gd name="connsiteX2" fmla="*/ 1236785 w 7600950"/>
              <a:gd name="connsiteY2" fmla="*/ 2755839 h 2957021"/>
              <a:gd name="connsiteX3" fmla="*/ 2184889 w 7600950"/>
              <a:gd name="connsiteY3" fmla="*/ 2785146 h 2957021"/>
              <a:gd name="connsiteX4" fmla="*/ 3124200 w 7600950"/>
              <a:gd name="connsiteY4" fmla="*/ 2688431 h 2957021"/>
              <a:gd name="connsiteX5" fmla="*/ 3446585 w 7600950"/>
              <a:gd name="connsiteY5" fmla="*/ 2783681 h 2957021"/>
              <a:gd name="connsiteX6" fmla="*/ 3893527 w 7600950"/>
              <a:gd name="connsiteY6" fmla="*/ 2496466 h 2957021"/>
              <a:gd name="connsiteX7" fmla="*/ 4228123 w 7600950"/>
              <a:gd name="connsiteY7" fmla="*/ 1965996 h 2957021"/>
              <a:gd name="connsiteX8" fmla="*/ 4368800 w 7600950"/>
              <a:gd name="connsiteY8" fmla="*/ 1558131 h 2957021"/>
              <a:gd name="connsiteX9" fmla="*/ 4630615 w 7600950"/>
              <a:gd name="connsiteY9" fmla="*/ 1584996 h 2957021"/>
              <a:gd name="connsiteX10" fmla="*/ 4781550 w 7600950"/>
              <a:gd name="connsiteY10" fmla="*/ 1386681 h 2957021"/>
              <a:gd name="connsiteX11" fmla="*/ 5035550 w 7600950"/>
              <a:gd name="connsiteY11" fmla="*/ 1285081 h 2957021"/>
              <a:gd name="connsiteX12" fmla="*/ 5232400 w 7600950"/>
              <a:gd name="connsiteY12" fmla="*/ 1024731 h 2957021"/>
              <a:gd name="connsiteX13" fmla="*/ 5810250 w 7600950"/>
              <a:gd name="connsiteY13" fmla="*/ 1018381 h 2957021"/>
              <a:gd name="connsiteX14" fmla="*/ 6210300 w 7600950"/>
              <a:gd name="connsiteY14" fmla="*/ 535781 h 2957021"/>
              <a:gd name="connsiteX15" fmla="*/ 6540500 w 7600950"/>
              <a:gd name="connsiteY15" fmla="*/ 15081 h 2957021"/>
              <a:gd name="connsiteX16" fmla="*/ 7162800 w 7600950"/>
              <a:gd name="connsiteY16" fmla="*/ 154781 h 2957021"/>
              <a:gd name="connsiteX17" fmla="*/ 7600950 w 7600950"/>
              <a:gd name="connsiteY17" fmla="*/ 307181 h 2957021"/>
              <a:gd name="connsiteX0" fmla="*/ 0 w 7613650"/>
              <a:gd name="connsiteY0" fmla="*/ 2840267 h 2956457"/>
              <a:gd name="connsiteX1" fmla="*/ 666750 w 7613650"/>
              <a:gd name="connsiteY1" fmla="*/ 2954567 h 2956457"/>
              <a:gd name="connsiteX2" fmla="*/ 1236785 w 7613650"/>
              <a:gd name="connsiteY2" fmla="*/ 2755275 h 2956457"/>
              <a:gd name="connsiteX3" fmla="*/ 2184889 w 7613650"/>
              <a:gd name="connsiteY3" fmla="*/ 2784582 h 2956457"/>
              <a:gd name="connsiteX4" fmla="*/ 3124200 w 7613650"/>
              <a:gd name="connsiteY4" fmla="*/ 2687867 h 2956457"/>
              <a:gd name="connsiteX5" fmla="*/ 3446585 w 7613650"/>
              <a:gd name="connsiteY5" fmla="*/ 2783117 h 2956457"/>
              <a:gd name="connsiteX6" fmla="*/ 3893527 w 7613650"/>
              <a:gd name="connsiteY6" fmla="*/ 2495902 h 2956457"/>
              <a:gd name="connsiteX7" fmla="*/ 4228123 w 7613650"/>
              <a:gd name="connsiteY7" fmla="*/ 1965432 h 2956457"/>
              <a:gd name="connsiteX8" fmla="*/ 4368800 w 7613650"/>
              <a:gd name="connsiteY8" fmla="*/ 1557567 h 2956457"/>
              <a:gd name="connsiteX9" fmla="*/ 4630615 w 7613650"/>
              <a:gd name="connsiteY9" fmla="*/ 1584432 h 2956457"/>
              <a:gd name="connsiteX10" fmla="*/ 4781550 w 7613650"/>
              <a:gd name="connsiteY10" fmla="*/ 1386117 h 2956457"/>
              <a:gd name="connsiteX11" fmla="*/ 5035550 w 7613650"/>
              <a:gd name="connsiteY11" fmla="*/ 1284517 h 2956457"/>
              <a:gd name="connsiteX12" fmla="*/ 5232400 w 7613650"/>
              <a:gd name="connsiteY12" fmla="*/ 1024167 h 2956457"/>
              <a:gd name="connsiteX13" fmla="*/ 5810250 w 7613650"/>
              <a:gd name="connsiteY13" fmla="*/ 1017817 h 2956457"/>
              <a:gd name="connsiteX14" fmla="*/ 6210300 w 7613650"/>
              <a:gd name="connsiteY14" fmla="*/ 535217 h 2956457"/>
              <a:gd name="connsiteX15" fmla="*/ 6540500 w 7613650"/>
              <a:gd name="connsiteY15" fmla="*/ 14517 h 2956457"/>
              <a:gd name="connsiteX16" fmla="*/ 7162800 w 7613650"/>
              <a:gd name="connsiteY16" fmla="*/ 154217 h 2956457"/>
              <a:gd name="connsiteX17" fmla="*/ 7613650 w 7613650"/>
              <a:gd name="connsiteY17" fmla="*/ 255817 h 2956457"/>
              <a:gd name="connsiteX0" fmla="*/ 0 w 7613650"/>
              <a:gd name="connsiteY0" fmla="*/ 2840267 h 2956457"/>
              <a:gd name="connsiteX1" fmla="*/ 666750 w 7613650"/>
              <a:gd name="connsiteY1" fmla="*/ 2954567 h 2956457"/>
              <a:gd name="connsiteX2" fmla="*/ 1236785 w 7613650"/>
              <a:gd name="connsiteY2" fmla="*/ 2755275 h 2956457"/>
              <a:gd name="connsiteX3" fmla="*/ 2184889 w 7613650"/>
              <a:gd name="connsiteY3" fmla="*/ 2784582 h 2956457"/>
              <a:gd name="connsiteX4" fmla="*/ 3124200 w 7613650"/>
              <a:gd name="connsiteY4" fmla="*/ 2687867 h 2956457"/>
              <a:gd name="connsiteX5" fmla="*/ 3446585 w 7613650"/>
              <a:gd name="connsiteY5" fmla="*/ 2783117 h 2956457"/>
              <a:gd name="connsiteX6" fmla="*/ 3893527 w 7613650"/>
              <a:gd name="connsiteY6" fmla="*/ 2495902 h 2956457"/>
              <a:gd name="connsiteX7" fmla="*/ 4228123 w 7613650"/>
              <a:gd name="connsiteY7" fmla="*/ 1965432 h 2956457"/>
              <a:gd name="connsiteX8" fmla="*/ 4368800 w 7613650"/>
              <a:gd name="connsiteY8" fmla="*/ 1557567 h 2956457"/>
              <a:gd name="connsiteX9" fmla="*/ 4630615 w 7613650"/>
              <a:gd name="connsiteY9" fmla="*/ 1584432 h 2956457"/>
              <a:gd name="connsiteX10" fmla="*/ 4781550 w 7613650"/>
              <a:gd name="connsiteY10" fmla="*/ 1386117 h 2956457"/>
              <a:gd name="connsiteX11" fmla="*/ 5035550 w 7613650"/>
              <a:gd name="connsiteY11" fmla="*/ 1284517 h 2956457"/>
              <a:gd name="connsiteX12" fmla="*/ 5232400 w 7613650"/>
              <a:gd name="connsiteY12" fmla="*/ 1024167 h 2956457"/>
              <a:gd name="connsiteX13" fmla="*/ 5810250 w 7613650"/>
              <a:gd name="connsiteY13" fmla="*/ 1017817 h 2956457"/>
              <a:gd name="connsiteX14" fmla="*/ 6210300 w 7613650"/>
              <a:gd name="connsiteY14" fmla="*/ 535217 h 2956457"/>
              <a:gd name="connsiteX15" fmla="*/ 6540500 w 7613650"/>
              <a:gd name="connsiteY15" fmla="*/ 14517 h 2956457"/>
              <a:gd name="connsiteX16" fmla="*/ 7162800 w 7613650"/>
              <a:gd name="connsiteY16" fmla="*/ 154217 h 2956457"/>
              <a:gd name="connsiteX17" fmla="*/ 7613650 w 7613650"/>
              <a:gd name="connsiteY17" fmla="*/ 255817 h 2956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613650" h="2956457">
                <a:moveTo>
                  <a:pt x="0" y="2840267"/>
                </a:moveTo>
                <a:cubicBezTo>
                  <a:pt x="225425" y="2900592"/>
                  <a:pt x="460619" y="2968732"/>
                  <a:pt x="666750" y="2954567"/>
                </a:cubicBezTo>
                <a:cubicBezTo>
                  <a:pt x="872881" y="2940402"/>
                  <a:pt x="983762" y="2783606"/>
                  <a:pt x="1236785" y="2755275"/>
                </a:cubicBezTo>
                <a:cubicBezTo>
                  <a:pt x="1489808" y="2726944"/>
                  <a:pt x="1870320" y="2795817"/>
                  <a:pt x="2184889" y="2784582"/>
                </a:cubicBezTo>
                <a:cubicBezTo>
                  <a:pt x="2499458" y="2773347"/>
                  <a:pt x="2913917" y="2688111"/>
                  <a:pt x="3124200" y="2687867"/>
                </a:cubicBezTo>
                <a:cubicBezTo>
                  <a:pt x="3334483" y="2687623"/>
                  <a:pt x="3318364" y="2815111"/>
                  <a:pt x="3446585" y="2783117"/>
                </a:cubicBezTo>
                <a:cubicBezTo>
                  <a:pt x="3574806" y="2751123"/>
                  <a:pt x="3763271" y="2632183"/>
                  <a:pt x="3893527" y="2495902"/>
                </a:cubicBezTo>
                <a:cubicBezTo>
                  <a:pt x="4023783" y="2359621"/>
                  <a:pt x="4148911" y="2121821"/>
                  <a:pt x="4228123" y="1965432"/>
                </a:cubicBezTo>
                <a:cubicBezTo>
                  <a:pt x="4307335" y="1809043"/>
                  <a:pt x="4301718" y="1621067"/>
                  <a:pt x="4368800" y="1557567"/>
                </a:cubicBezTo>
                <a:cubicBezTo>
                  <a:pt x="4435882" y="1494067"/>
                  <a:pt x="4561823" y="1613007"/>
                  <a:pt x="4630615" y="1584432"/>
                </a:cubicBezTo>
                <a:cubicBezTo>
                  <a:pt x="4699407" y="1555857"/>
                  <a:pt x="4714061" y="1436103"/>
                  <a:pt x="4781550" y="1386117"/>
                </a:cubicBezTo>
                <a:cubicBezTo>
                  <a:pt x="4849039" y="1336131"/>
                  <a:pt x="4960408" y="1344842"/>
                  <a:pt x="5035550" y="1284517"/>
                </a:cubicBezTo>
                <a:cubicBezTo>
                  <a:pt x="5110692" y="1224192"/>
                  <a:pt x="5103283" y="1068617"/>
                  <a:pt x="5232400" y="1024167"/>
                </a:cubicBezTo>
                <a:cubicBezTo>
                  <a:pt x="5361517" y="979717"/>
                  <a:pt x="5647267" y="1099309"/>
                  <a:pt x="5810250" y="1017817"/>
                </a:cubicBezTo>
                <a:cubicBezTo>
                  <a:pt x="5973233" y="936325"/>
                  <a:pt x="6088592" y="702434"/>
                  <a:pt x="6210300" y="535217"/>
                </a:cubicBezTo>
                <a:cubicBezTo>
                  <a:pt x="6332008" y="368000"/>
                  <a:pt x="6381750" y="78017"/>
                  <a:pt x="6540500" y="14517"/>
                </a:cubicBezTo>
                <a:cubicBezTo>
                  <a:pt x="6699250" y="-48983"/>
                  <a:pt x="6983942" y="114000"/>
                  <a:pt x="7162800" y="154217"/>
                </a:cubicBezTo>
                <a:cubicBezTo>
                  <a:pt x="7341658" y="194434"/>
                  <a:pt x="7488237" y="219304"/>
                  <a:pt x="7613650" y="255817"/>
                </a:cubicBezTo>
              </a:path>
            </a:pathLst>
          </a:custGeom>
          <a:noFill/>
          <a:ln w="381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602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27000" y="-4911962"/>
            <a:ext cx="9595465" cy="12417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36C29-60B3-4275-999D-A69FE127F740}" type="slidenum">
              <a:rPr lang="en-GB" smtClean="0"/>
              <a:pPr/>
              <a:t>24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Ice sheets (&amp; </a:t>
            </a:r>
            <a:r>
              <a:rPr lang="en-GB" dirty="0" err="1" smtClean="0"/>
              <a:t>palaeogeographies</a:t>
            </a:r>
            <a:r>
              <a:rPr lang="en-GB" dirty="0" smtClean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943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36C29-60B3-4275-999D-A69FE127F740}" type="slidenum">
              <a:rPr lang="en-GB" smtClean="0"/>
              <a:pPr/>
              <a:t>25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5" name="Group 4"/>
          <p:cNvGrpSpPr/>
          <p:nvPr/>
        </p:nvGrpSpPr>
        <p:grpSpPr>
          <a:xfrm>
            <a:off x="145143" y="0"/>
            <a:ext cx="9129486" cy="6858000"/>
            <a:chOff x="-468629" y="0"/>
            <a:chExt cx="11466829" cy="6858000"/>
          </a:xfrm>
        </p:grpSpPr>
        <p:grpSp>
          <p:nvGrpSpPr>
            <p:cNvPr id="6" name="Group 5"/>
            <p:cNvGrpSpPr/>
            <p:nvPr/>
          </p:nvGrpSpPr>
          <p:grpSpPr>
            <a:xfrm>
              <a:off x="-468629" y="0"/>
              <a:ext cx="11466829" cy="6858000"/>
              <a:chOff x="-468629" y="0"/>
              <a:chExt cx="11466829" cy="6858000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-468629" y="0"/>
                <a:ext cx="11466829" cy="6858000"/>
                <a:chOff x="-468629" y="0"/>
                <a:chExt cx="11466829" cy="6858000"/>
              </a:xfrm>
            </p:grpSpPr>
            <p:grpSp>
              <p:nvGrpSpPr>
                <p:cNvPr id="10" name="Group 9"/>
                <p:cNvGrpSpPr/>
                <p:nvPr/>
              </p:nvGrpSpPr>
              <p:grpSpPr>
                <a:xfrm>
                  <a:off x="-468629" y="0"/>
                  <a:ext cx="11466829" cy="6858000"/>
                  <a:chOff x="-468629" y="0"/>
                  <a:chExt cx="11466829" cy="6858000"/>
                </a:xfrm>
              </p:grpSpPr>
              <p:grpSp>
                <p:nvGrpSpPr>
                  <p:cNvPr id="12" name="Group 11"/>
                  <p:cNvGrpSpPr/>
                  <p:nvPr/>
                </p:nvGrpSpPr>
                <p:grpSpPr>
                  <a:xfrm>
                    <a:off x="-468629" y="0"/>
                    <a:ext cx="9647654" cy="6858000"/>
                    <a:chOff x="-468629" y="0"/>
                    <a:chExt cx="9647654" cy="6858000"/>
                  </a:xfrm>
                </p:grpSpPr>
                <p:pic>
                  <p:nvPicPr>
                    <p:cNvPr id="21" name="Picture 20"/>
                    <p:cNvPicPr>
                      <a:picLocks noChangeAspect="1"/>
                    </p:cNvPicPr>
                    <p:nvPr/>
                  </p:nvPicPr>
                  <p:blipFill rotWithShape="1"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r="4541"/>
                    <a:stretch/>
                  </p:blipFill>
                  <p:spPr>
                    <a:xfrm>
                      <a:off x="-468629" y="0"/>
                      <a:ext cx="9429750" cy="6858000"/>
                    </a:xfrm>
                    <a:prstGeom prst="rect">
                      <a:avLst/>
                    </a:prstGeom>
                  </p:spPr>
                </p:pic>
                <p:cxnSp>
                  <p:nvCxnSpPr>
                    <p:cNvPr id="22" name="Straight Connector 21"/>
                    <p:cNvCxnSpPr/>
                    <p:nvPr/>
                  </p:nvCxnSpPr>
                  <p:spPr>
                    <a:xfrm flipH="1">
                      <a:off x="8953500" y="792480"/>
                      <a:ext cx="216000" cy="0"/>
                    </a:xfrm>
                    <a:prstGeom prst="line">
                      <a:avLst/>
                    </a:prstGeom>
                    <a:ln w="1270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" name="Straight Connector 22"/>
                    <p:cNvCxnSpPr/>
                    <p:nvPr/>
                  </p:nvCxnSpPr>
                  <p:spPr>
                    <a:xfrm flipH="1">
                      <a:off x="8953500" y="1447800"/>
                      <a:ext cx="216000" cy="0"/>
                    </a:xfrm>
                    <a:prstGeom prst="line">
                      <a:avLst/>
                    </a:prstGeom>
                    <a:ln w="1270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" name="Straight Connector 23"/>
                    <p:cNvCxnSpPr/>
                    <p:nvPr/>
                  </p:nvCxnSpPr>
                  <p:spPr>
                    <a:xfrm flipH="1">
                      <a:off x="8953500" y="2103120"/>
                      <a:ext cx="216000" cy="0"/>
                    </a:xfrm>
                    <a:prstGeom prst="line">
                      <a:avLst/>
                    </a:prstGeom>
                    <a:ln w="1270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" name="Straight Connector 24"/>
                    <p:cNvCxnSpPr/>
                    <p:nvPr/>
                  </p:nvCxnSpPr>
                  <p:spPr>
                    <a:xfrm flipH="1">
                      <a:off x="8953500" y="2758440"/>
                      <a:ext cx="216000" cy="0"/>
                    </a:xfrm>
                    <a:prstGeom prst="line">
                      <a:avLst/>
                    </a:prstGeom>
                    <a:ln w="1270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" name="Straight Connector 25"/>
                    <p:cNvCxnSpPr/>
                    <p:nvPr/>
                  </p:nvCxnSpPr>
                  <p:spPr>
                    <a:xfrm flipH="1">
                      <a:off x="8953500" y="3413760"/>
                      <a:ext cx="216000" cy="0"/>
                    </a:xfrm>
                    <a:prstGeom prst="line">
                      <a:avLst/>
                    </a:prstGeom>
                    <a:ln w="1270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" name="Straight Connector 26"/>
                    <p:cNvCxnSpPr/>
                    <p:nvPr/>
                  </p:nvCxnSpPr>
                  <p:spPr>
                    <a:xfrm flipH="1">
                      <a:off x="8953500" y="4069080"/>
                      <a:ext cx="216000" cy="0"/>
                    </a:xfrm>
                    <a:prstGeom prst="line">
                      <a:avLst/>
                    </a:prstGeom>
                    <a:ln w="1270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" name="Straight Connector 27"/>
                    <p:cNvCxnSpPr/>
                    <p:nvPr/>
                  </p:nvCxnSpPr>
                  <p:spPr>
                    <a:xfrm flipH="1">
                      <a:off x="8963025" y="5353050"/>
                      <a:ext cx="216000" cy="0"/>
                    </a:xfrm>
                    <a:prstGeom prst="line">
                      <a:avLst/>
                    </a:prstGeom>
                    <a:ln w="1270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" name="Straight Connector 28"/>
                    <p:cNvCxnSpPr/>
                    <p:nvPr/>
                  </p:nvCxnSpPr>
                  <p:spPr>
                    <a:xfrm flipH="1">
                      <a:off x="8953500" y="4716780"/>
                      <a:ext cx="216000" cy="0"/>
                    </a:xfrm>
                    <a:prstGeom prst="line">
                      <a:avLst/>
                    </a:prstGeom>
                    <a:ln w="1270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3" name="TextBox 12"/>
                  <p:cNvSpPr txBox="1"/>
                  <p:nvPr/>
                </p:nvSpPr>
                <p:spPr>
                  <a:xfrm>
                    <a:off x="9248140" y="551180"/>
                    <a:ext cx="1750060" cy="49244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2600" b="1" dirty="0" smtClean="0">
                        <a:latin typeface="Arial" panose="020B0604020202020204" pitchFamily="34" charset="0"/>
                        <a:ea typeface="DFGothic-EB" panose="02010609010101010101" pitchFamily="1" charset="-128"/>
                        <a:cs typeface="Arial" panose="020B0604020202020204" pitchFamily="34" charset="0"/>
                      </a:rPr>
                      <a:t>35</a:t>
                    </a:r>
                    <a:endParaRPr lang="en-GB" sz="2600" b="1" dirty="0">
                      <a:latin typeface="Arial" panose="020B0604020202020204" pitchFamily="34" charset="0"/>
                      <a:ea typeface="DFGothic-EB" panose="02010609010101010101" pitchFamily="1" charset="-128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4" name="TextBox 13"/>
                  <p:cNvSpPr txBox="1"/>
                  <p:nvPr/>
                </p:nvSpPr>
                <p:spPr>
                  <a:xfrm>
                    <a:off x="9248140" y="1211580"/>
                    <a:ext cx="1750060" cy="49244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2600" b="1" dirty="0" smtClean="0">
                        <a:latin typeface="Arial" panose="020B0604020202020204" pitchFamily="34" charset="0"/>
                        <a:ea typeface="DFGothic-EB" panose="02010609010101010101" pitchFamily="1" charset="-128"/>
                        <a:cs typeface="Arial" panose="020B0604020202020204" pitchFamily="34" charset="0"/>
                      </a:rPr>
                      <a:t>30</a:t>
                    </a:r>
                    <a:endParaRPr lang="en-GB" sz="2600" b="1" dirty="0">
                      <a:latin typeface="Arial" panose="020B0604020202020204" pitchFamily="34" charset="0"/>
                      <a:ea typeface="DFGothic-EB" panose="02010609010101010101" pitchFamily="1" charset="-128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9248140" y="1871980"/>
                    <a:ext cx="1750060" cy="49244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2600" b="1" dirty="0">
                        <a:latin typeface="Arial" panose="020B0604020202020204" pitchFamily="34" charset="0"/>
                        <a:ea typeface="DFGothic-EB" panose="02010609010101010101" pitchFamily="1" charset="-128"/>
                        <a:cs typeface="Arial" panose="020B0604020202020204" pitchFamily="34" charset="0"/>
                      </a:rPr>
                      <a:t>2</a:t>
                    </a:r>
                    <a:r>
                      <a:rPr lang="en-GB" sz="2600" b="1" dirty="0" smtClean="0">
                        <a:latin typeface="Arial" panose="020B0604020202020204" pitchFamily="34" charset="0"/>
                        <a:ea typeface="DFGothic-EB" panose="02010609010101010101" pitchFamily="1" charset="-128"/>
                        <a:cs typeface="Arial" panose="020B0604020202020204" pitchFamily="34" charset="0"/>
                      </a:rPr>
                      <a:t>5</a:t>
                    </a:r>
                    <a:endParaRPr lang="en-GB" sz="2600" b="1" dirty="0">
                      <a:latin typeface="Arial" panose="020B0604020202020204" pitchFamily="34" charset="0"/>
                      <a:ea typeface="DFGothic-EB" panose="02010609010101010101" pitchFamily="1" charset="-128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6" name="TextBox 15"/>
                  <p:cNvSpPr txBox="1"/>
                  <p:nvPr/>
                </p:nvSpPr>
                <p:spPr>
                  <a:xfrm>
                    <a:off x="9248140" y="2532380"/>
                    <a:ext cx="1750060" cy="49244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2600" b="1" dirty="0">
                        <a:latin typeface="Arial" panose="020B0604020202020204" pitchFamily="34" charset="0"/>
                        <a:ea typeface="DFGothic-EB" panose="02010609010101010101" pitchFamily="1" charset="-128"/>
                        <a:cs typeface="Arial" panose="020B0604020202020204" pitchFamily="34" charset="0"/>
                      </a:rPr>
                      <a:t>2</a:t>
                    </a:r>
                    <a:r>
                      <a:rPr lang="en-GB" sz="2600" b="1" dirty="0" smtClean="0">
                        <a:latin typeface="Arial" panose="020B0604020202020204" pitchFamily="34" charset="0"/>
                        <a:ea typeface="DFGothic-EB" panose="02010609010101010101" pitchFamily="1" charset="-128"/>
                        <a:cs typeface="Arial" panose="020B0604020202020204" pitchFamily="34" charset="0"/>
                      </a:rPr>
                      <a:t>0</a:t>
                    </a:r>
                    <a:endParaRPr lang="en-GB" sz="2600" b="1" dirty="0">
                      <a:latin typeface="Arial" panose="020B0604020202020204" pitchFamily="34" charset="0"/>
                      <a:ea typeface="DFGothic-EB" panose="02010609010101010101" pitchFamily="1" charset="-128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7" name="TextBox 16"/>
                  <p:cNvSpPr txBox="1"/>
                  <p:nvPr/>
                </p:nvSpPr>
                <p:spPr>
                  <a:xfrm>
                    <a:off x="9248140" y="3192780"/>
                    <a:ext cx="1750060" cy="49244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2600" b="1" dirty="0">
                        <a:latin typeface="Arial" panose="020B0604020202020204" pitchFamily="34" charset="0"/>
                        <a:ea typeface="DFGothic-EB" panose="02010609010101010101" pitchFamily="1" charset="-128"/>
                        <a:cs typeface="Arial" panose="020B0604020202020204" pitchFamily="34" charset="0"/>
                      </a:rPr>
                      <a:t>1</a:t>
                    </a:r>
                    <a:r>
                      <a:rPr lang="en-GB" sz="2600" b="1" dirty="0" smtClean="0">
                        <a:latin typeface="Arial" panose="020B0604020202020204" pitchFamily="34" charset="0"/>
                        <a:ea typeface="DFGothic-EB" panose="02010609010101010101" pitchFamily="1" charset="-128"/>
                        <a:cs typeface="Arial" panose="020B0604020202020204" pitchFamily="34" charset="0"/>
                      </a:rPr>
                      <a:t>5</a:t>
                    </a:r>
                    <a:endParaRPr lang="en-GB" sz="2600" b="1" dirty="0">
                      <a:latin typeface="Arial" panose="020B0604020202020204" pitchFamily="34" charset="0"/>
                      <a:ea typeface="DFGothic-EB" panose="02010609010101010101" pitchFamily="1" charset="-128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9248140" y="3853180"/>
                    <a:ext cx="1750060" cy="49244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2600" b="1" dirty="0">
                        <a:latin typeface="Arial" panose="020B0604020202020204" pitchFamily="34" charset="0"/>
                        <a:ea typeface="DFGothic-EB" panose="02010609010101010101" pitchFamily="1" charset="-128"/>
                        <a:cs typeface="Arial" panose="020B0604020202020204" pitchFamily="34" charset="0"/>
                      </a:rPr>
                      <a:t>1</a:t>
                    </a:r>
                    <a:r>
                      <a:rPr lang="en-GB" sz="2600" b="1" dirty="0" smtClean="0">
                        <a:latin typeface="Arial" panose="020B0604020202020204" pitchFamily="34" charset="0"/>
                        <a:ea typeface="DFGothic-EB" panose="02010609010101010101" pitchFamily="1" charset="-128"/>
                        <a:cs typeface="Arial" panose="020B0604020202020204" pitchFamily="34" charset="0"/>
                      </a:rPr>
                      <a:t>0</a:t>
                    </a:r>
                    <a:endParaRPr lang="en-GB" sz="2600" b="1" dirty="0">
                      <a:latin typeface="Arial" panose="020B0604020202020204" pitchFamily="34" charset="0"/>
                      <a:ea typeface="DFGothic-EB" panose="02010609010101010101" pitchFamily="1" charset="-128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9" name="TextBox 18"/>
                  <p:cNvSpPr txBox="1"/>
                  <p:nvPr/>
                </p:nvSpPr>
                <p:spPr>
                  <a:xfrm>
                    <a:off x="9248140" y="4513580"/>
                    <a:ext cx="1750060" cy="49244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2600" b="1" dirty="0" smtClean="0">
                        <a:latin typeface="Arial" panose="020B0604020202020204" pitchFamily="34" charset="0"/>
                        <a:ea typeface="DFGothic-EB" panose="02010609010101010101" pitchFamily="1" charset="-128"/>
                        <a:cs typeface="Arial" panose="020B0604020202020204" pitchFamily="34" charset="0"/>
                      </a:rPr>
                      <a:t>5</a:t>
                    </a:r>
                    <a:endParaRPr lang="en-GB" sz="2600" b="1" dirty="0">
                      <a:latin typeface="Arial" panose="020B0604020202020204" pitchFamily="34" charset="0"/>
                      <a:ea typeface="DFGothic-EB" panose="02010609010101010101" pitchFamily="1" charset="-128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0" name="TextBox 19"/>
                  <p:cNvSpPr txBox="1"/>
                  <p:nvPr/>
                </p:nvSpPr>
                <p:spPr>
                  <a:xfrm>
                    <a:off x="9248140" y="5116830"/>
                    <a:ext cx="1750060" cy="49244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2600" b="1" dirty="0" smtClean="0">
                        <a:latin typeface="Arial" panose="020B0604020202020204" pitchFamily="34" charset="0"/>
                        <a:ea typeface="DFGothic-EB" panose="02010609010101010101" pitchFamily="1" charset="-128"/>
                        <a:cs typeface="Arial" panose="020B0604020202020204" pitchFamily="34" charset="0"/>
                      </a:rPr>
                      <a:t>0</a:t>
                    </a:r>
                    <a:endParaRPr lang="en-GB" sz="2600" b="1" dirty="0">
                      <a:latin typeface="Arial" panose="020B0604020202020204" pitchFamily="34" charset="0"/>
                      <a:ea typeface="DFGothic-EB" panose="02010609010101010101" pitchFamily="1" charset="-128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1" name="TextBox 10"/>
                <p:cNvSpPr txBox="1"/>
                <p:nvPr/>
              </p:nvSpPr>
              <p:spPr>
                <a:xfrm rot="16200000">
                  <a:off x="7551420" y="3049428"/>
                  <a:ext cx="5168899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2600" b="1" dirty="0" smtClean="0">
                      <a:latin typeface="Arial" panose="020B0604020202020204" pitchFamily="34" charset="0"/>
                      <a:ea typeface="DFGothic-EB" panose="02010609010101010101" pitchFamily="1" charset="-128"/>
                      <a:cs typeface="Arial" panose="020B0604020202020204" pitchFamily="34" charset="0"/>
                    </a:rPr>
                    <a:t>Ice volume (10</a:t>
                  </a:r>
                  <a:r>
                    <a:rPr lang="en-GB" sz="2600" b="1" baseline="30000" dirty="0" smtClean="0">
                      <a:latin typeface="Arial" panose="020B0604020202020204" pitchFamily="34" charset="0"/>
                      <a:ea typeface="DFGothic-EB" panose="02010609010101010101" pitchFamily="1" charset="-128"/>
                      <a:cs typeface="Arial" panose="020B0604020202020204" pitchFamily="34" charset="0"/>
                    </a:rPr>
                    <a:t>6</a:t>
                  </a:r>
                  <a:r>
                    <a:rPr lang="en-GB" sz="2600" b="1" dirty="0" smtClean="0">
                      <a:latin typeface="Arial" panose="020B0604020202020204" pitchFamily="34" charset="0"/>
                      <a:ea typeface="DFGothic-EB" panose="02010609010101010101" pitchFamily="1" charset="-128"/>
                      <a:cs typeface="Arial" panose="020B0604020202020204" pitchFamily="34" charset="0"/>
                    </a:rPr>
                    <a:t> km</a:t>
                  </a:r>
                  <a:r>
                    <a:rPr lang="en-GB" sz="2600" b="1" baseline="30000" dirty="0" smtClean="0">
                      <a:latin typeface="Arial" panose="020B0604020202020204" pitchFamily="34" charset="0"/>
                      <a:ea typeface="DFGothic-EB" panose="02010609010101010101" pitchFamily="1" charset="-128"/>
                      <a:cs typeface="Arial" panose="020B0604020202020204" pitchFamily="34" charset="0"/>
                    </a:rPr>
                    <a:t>3</a:t>
                  </a:r>
                  <a:r>
                    <a:rPr lang="en-GB" sz="2600" b="1" dirty="0" smtClean="0">
                      <a:latin typeface="Arial" panose="020B0604020202020204" pitchFamily="34" charset="0"/>
                      <a:ea typeface="DFGothic-EB" panose="02010609010101010101" pitchFamily="1" charset="-128"/>
                      <a:cs typeface="Arial" panose="020B0604020202020204" pitchFamily="34" charset="0"/>
                    </a:rPr>
                    <a:t>)</a:t>
                  </a:r>
                  <a:endParaRPr lang="en-GB" sz="2600" b="1" dirty="0">
                    <a:latin typeface="Arial" panose="020B0604020202020204" pitchFamily="34" charset="0"/>
                    <a:ea typeface="DFGothic-EB" panose="02010609010101010101" pitchFamily="1" charset="-128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9" name="Rectangle 8"/>
              <p:cNvSpPr/>
              <p:nvPr/>
            </p:nvSpPr>
            <p:spPr>
              <a:xfrm>
                <a:off x="8400288" y="5943600"/>
                <a:ext cx="914400" cy="5715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8766556" y="6024880"/>
              <a:ext cx="17500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 smtClean="0">
                  <a:latin typeface="Arial" panose="020B0604020202020204" pitchFamily="34" charset="0"/>
                  <a:ea typeface="DFGothic-EB" panose="02010609010101010101" pitchFamily="1" charset="-128"/>
                  <a:cs typeface="Arial" panose="020B0604020202020204" pitchFamily="34" charset="0"/>
                </a:rPr>
                <a:t>0</a:t>
              </a:r>
              <a:endParaRPr lang="en-GB" sz="2400" b="1" dirty="0">
                <a:latin typeface="Arial" panose="020B0604020202020204" pitchFamily="34" charset="0"/>
                <a:ea typeface="DFGothic-EB" panose="02010609010101010101" pitchFamily="1" charset="-128"/>
                <a:cs typeface="Arial" panose="020B0604020202020204" pitchFamily="34" charset="0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567543" y="44624"/>
            <a:ext cx="605245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ICE-6G_C relative to present day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60090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\\ds.leeds.ac.uk\Staff\staff9\earri\@Work\Presentations\Useful bits\Last_Deglaciation\Tarasov_NH_last_deglac.gif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575" y="-1600200"/>
            <a:ext cx="5829300" cy="754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\\ds.leeds.ac.uk\Staff\staff9\earri\@Work\Presentations\Oral\Oxford_02.2015\ICE6G_C_NH_last_deglac.gif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1611560"/>
            <a:ext cx="5829300" cy="754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36C29-60B3-4275-999D-A69FE127F740}" type="slidenum">
              <a:rPr lang="en-GB" smtClean="0"/>
              <a:pPr/>
              <a:t>26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Different reconstructions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3587750" y="4881564"/>
            <a:ext cx="8509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[80%]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3486" y="1146629"/>
            <a:ext cx="1465943" cy="5225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ICE-6G_C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00172" y="1146629"/>
            <a:ext cx="1465943" cy="5225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GLAC-1D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89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36C29-60B3-4275-999D-A69FE127F740}" type="slidenum">
              <a:rPr lang="en-GB" smtClean="0"/>
              <a:pPr/>
              <a:t>27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Different reconstructions</a:t>
            </a:r>
            <a:endParaRPr lang="en-GB" dirty="0"/>
          </a:p>
        </p:txBody>
      </p:sp>
      <p:pic>
        <p:nvPicPr>
          <p:cNvPr id="15" name="Picture 9" descr="C:\Users\earri\AppData\Local\Microsoft\Windows\Temporary Internet Files\Content.IE5\EF129NB8\frankenstein-twotone1[1]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306036"/>
              </a:clrFrom>
              <a:clrTo>
                <a:srgbClr val="306036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52"/>
          <a:stretch/>
        </p:blipFill>
        <p:spPr bwMode="auto">
          <a:xfrm>
            <a:off x="3599981" y="1090246"/>
            <a:ext cx="2086766" cy="2332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\\ds.leeds.ac.uk\Staff\staff9\earri\@Work\Presentations\Oral\Oxford_02.2015\ICE6G_C_SH_21ka.pn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39" b="15333"/>
          <a:stretch/>
        </p:blipFill>
        <p:spPr bwMode="auto">
          <a:xfrm>
            <a:off x="4276950" y="3378200"/>
            <a:ext cx="3600000" cy="241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\\ds.leeds.ac.uk\Staff\staff9\earri\@Work\Presentations\Oral\Oxford_02.2015\ICE6G_C_NH_21ka.pn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97" b="14857"/>
          <a:stretch/>
        </p:blipFill>
        <p:spPr bwMode="auto">
          <a:xfrm>
            <a:off x="5810250" y="1463675"/>
            <a:ext cx="3600000" cy="243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\\ds.leeds.ac.uk\Staff\staff9\earri\@Work\Presentations\Oral\Oxford_02.2015\Tarasov_NH_21ka.pn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73" b="15069"/>
          <a:stretch/>
        </p:blipFill>
        <p:spPr bwMode="auto">
          <a:xfrm>
            <a:off x="5813425" y="1475925"/>
            <a:ext cx="3600000" cy="241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7" descr="\\ds.leeds.ac.uk\Staff\staff9\earri\@Work\Presentations\Oral\Oxford_02.2015\Tarasov_SH_21ka.pn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86" b="14981"/>
          <a:stretch/>
        </p:blipFill>
        <p:spPr bwMode="auto">
          <a:xfrm>
            <a:off x="4274000" y="3368675"/>
            <a:ext cx="36000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33047" y="1031624"/>
            <a:ext cx="1855600" cy="373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ICE6G_C 21ka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6682450" y="1031624"/>
            <a:ext cx="1855600" cy="373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GLAC-1D 21ka</a:t>
            </a:r>
            <a:endParaRPr lang="en-GB" dirty="0"/>
          </a:p>
        </p:txBody>
      </p:sp>
      <p:pic>
        <p:nvPicPr>
          <p:cNvPr id="22" name="Picture 6" descr="\\ds.leeds.ac.uk\Staff\staff9\earri\@Work\Presentations\Oral\Oxford_02.2015\ICE6G_C_NH_21ka.pn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97" b="14857"/>
          <a:stretch/>
        </p:blipFill>
        <p:spPr bwMode="auto">
          <a:xfrm>
            <a:off x="-273050" y="1463675"/>
            <a:ext cx="3600000" cy="243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\\ds.leeds.ac.uk\Staff\staff9\earri\@Work\Presentations\Oral\Oxford_02.2015\ICE6G_C_SH_21ka.pn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39" b="15333"/>
          <a:stretch/>
        </p:blipFill>
        <p:spPr bwMode="auto">
          <a:xfrm>
            <a:off x="1279750" y="3390900"/>
            <a:ext cx="3600000" cy="241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Left Arrow 23"/>
          <p:cNvSpPr/>
          <p:nvPr/>
        </p:nvSpPr>
        <p:spPr>
          <a:xfrm rot="20083670" flipH="1">
            <a:off x="2670177" y="2427624"/>
            <a:ext cx="1514475" cy="1143000"/>
          </a:xfrm>
          <a:prstGeom prst="leftArrow">
            <a:avLst/>
          </a:prstGeom>
          <a:solidFill>
            <a:schemeClr val="accent5">
              <a:lumMod val="9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Left Arrow 24"/>
          <p:cNvSpPr/>
          <p:nvPr/>
        </p:nvSpPr>
        <p:spPr>
          <a:xfrm rot="1516330">
            <a:off x="5019677" y="2427624"/>
            <a:ext cx="1514475" cy="1143000"/>
          </a:xfrm>
          <a:prstGeom prst="leftArrow">
            <a:avLst/>
          </a:prstGeom>
          <a:solidFill>
            <a:schemeClr val="accent5">
              <a:lumMod val="9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5433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1887" y="1104405"/>
            <a:ext cx="5355770" cy="4769345"/>
          </a:xfrm>
        </p:spPr>
        <p:txBody>
          <a:bodyPr/>
          <a:lstStyle/>
          <a:p>
            <a:r>
              <a:rPr lang="en-GB" dirty="0" smtClean="0"/>
              <a:t>Important drivers of ocean circulation change</a:t>
            </a:r>
          </a:p>
          <a:p>
            <a:r>
              <a:rPr lang="en-GB" dirty="0" smtClean="0"/>
              <a:t>~130 m global sea level equivalent of ice melted</a:t>
            </a:r>
          </a:p>
          <a:p>
            <a:pPr lvl="1"/>
            <a:r>
              <a:rPr lang="en-GB" dirty="0" smtClean="0"/>
              <a:t>Could be considered min.</a:t>
            </a:r>
          </a:p>
          <a:p>
            <a:r>
              <a:rPr lang="en-GB" b="1" dirty="0" smtClean="0"/>
              <a:t>When, where, how much and for how long?</a:t>
            </a:r>
            <a:endParaRPr lang="en-GB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36C29-60B3-4275-999D-A69FE127F740}" type="slidenum">
              <a:rPr lang="en-GB" smtClean="0"/>
              <a:pPr/>
              <a:t>28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Freshwater fluxes</a:t>
            </a:r>
            <a:endParaRPr lang="en-GB" dirty="0"/>
          </a:p>
        </p:txBody>
      </p:sp>
      <p:pic>
        <p:nvPicPr>
          <p:cNvPr id="5" name="Picture 2" descr="http://www.nature.com/nature/journal/v419/n6903/images/nature01090-f2.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217" y="840740"/>
            <a:ext cx="3165233" cy="491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6670162" y="535148"/>
            <a:ext cx="22192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GB" altLang="ja-JP" sz="1600" dirty="0" err="1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Rahmstorf</a:t>
            </a:r>
            <a:r>
              <a:rPr lang="en-GB" altLang="ja-JP" sz="16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(2002)</a:t>
            </a:r>
            <a:endParaRPr lang="en-GB" altLang="ja-JP" sz="1600" dirty="0"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17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24" b="24279"/>
          <a:stretch/>
        </p:blipFill>
        <p:spPr>
          <a:xfrm>
            <a:off x="155209" y="1275384"/>
            <a:ext cx="9256878" cy="431261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079500" y="1441450"/>
            <a:ext cx="7404100" cy="1816100"/>
          </a:xfrm>
          <a:prstGeom prst="rect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1079500" y="3251200"/>
            <a:ext cx="7404100" cy="181610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36C29-60B3-4275-999D-A69FE127F740}" type="slidenum">
              <a:rPr lang="en-GB" smtClean="0"/>
              <a:pPr/>
              <a:t>29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Freshwater fluxes: location matters</a:t>
            </a:r>
            <a:endParaRPr lang="en-GB" dirty="0"/>
          </a:p>
        </p:txBody>
      </p:sp>
      <p:grpSp>
        <p:nvGrpSpPr>
          <p:cNvPr id="16" name="Group 15"/>
          <p:cNvGrpSpPr/>
          <p:nvPr/>
        </p:nvGrpSpPr>
        <p:grpSpPr>
          <a:xfrm>
            <a:off x="1626355" y="1363694"/>
            <a:ext cx="3891915" cy="1646820"/>
            <a:chOff x="1626355" y="1363694"/>
            <a:chExt cx="3891915" cy="1646820"/>
          </a:xfrm>
        </p:grpSpPr>
        <p:sp>
          <p:nvSpPr>
            <p:cNvPr id="11" name="Arc 10"/>
            <p:cNvSpPr/>
            <p:nvPr/>
          </p:nvSpPr>
          <p:spPr>
            <a:xfrm rot="20738071">
              <a:off x="1626355" y="1492432"/>
              <a:ext cx="711129" cy="1129101"/>
            </a:xfrm>
            <a:prstGeom prst="arc">
              <a:avLst>
                <a:gd name="adj1" fmla="val 18206022"/>
                <a:gd name="adj2" fmla="val 0"/>
              </a:avLst>
            </a:prstGeom>
            <a:ln w="57150" cap="rnd">
              <a:solidFill>
                <a:srgbClr val="00206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Arc 11"/>
            <p:cNvSpPr/>
            <p:nvPr/>
          </p:nvSpPr>
          <p:spPr>
            <a:xfrm rot="7289818">
              <a:off x="2837089" y="1434998"/>
              <a:ext cx="711129" cy="1228867"/>
            </a:xfrm>
            <a:prstGeom prst="arc">
              <a:avLst>
                <a:gd name="adj1" fmla="val 18206022"/>
                <a:gd name="adj2" fmla="val 1976438"/>
              </a:avLst>
            </a:prstGeom>
            <a:ln w="57150" cap="rnd">
              <a:solidFill>
                <a:srgbClr val="00206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Arc 12"/>
            <p:cNvSpPr/>
            <p:nvPr/>
          </p:nvSpPr>
          <p:spPr>
            <a:xfrm rot="10124628">
              <a:off x="2756936" y="1674890"/>
              <a:ext cx="634355" cy="1335624"/>
            </a:xfrm>
            <a:prstGeom prst="arc">
              <a:avLst>
                <a:gd name="adj1" fmla="val 18773244"/>
                <a:gd name="adj2" fmla="val 1976438"/>
              </a:avLst>
            </a:prstGeom>
            <a:ln w="57150" cap="rnd">
              <a:solidFill>
                <a:srgbClr val="00206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Arc 13"/>
            <p:cNvSpPr/>
            <p:nvPr/>
          </p:nvSpPr>
          <p:spPr>
            <a:xfrm rot="18407192">
              <a:off x="4598155" y="1644832"/>
              <a:ext cx="711129" cy="1129101"/>
            </a:xfrm>
            <a:prstGeom prst="arc">
              <a:avLst>
                <a:gd name="adj1" fmla="val 18206022"/>
                <a:gd name="adj2" fmla="val 0"/>
              </a:avLst>
            </a:prstGeom>
            <a:ln w="57150" cap="rnd">
              <a:solidFill>
                <a:srgbClr val="00206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Arc 14"/>
            <p:cNvSpPr/>
            <p:nvPr/>
          </p:nvSpPr>
          <p:spPr>
            <a:xfrm rot="5826006">
              <a:off x="3109348" y="1252995"/>
              <a:ext cx="711129" cy="932528"/>
            </a:xfrm>
            <a:prstGeom prst="arc">
              <a:avLst>
                <a:gd name="adj1" fmla="val 19243434"/>
                <a:gd name="adj2" fmla="val 1591041"/>
              </a:avLst>
            </a:prstGeom>
            <a:ln w="57150" cap="rnd">
              <a:solidFill>
                <a:srgbClr val="00206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16418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</a:t>
            </a:r>
            <a:r>
              <a:rPr lang="en-GB" dirty="0"/>
              <a:t>l</a:t>
            </a:r>
            <a:r>
              <a:rPr lang="en-GB" dirty="0" smtClean="0"/>
              <a:t>ast deglaciation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672F22-3BF2-42FE-A793-F2B85A541E5B}" type="slidenum">
              <a:rPr lang="en-GB" smtClean="0"/>
              <a:pPr/>
              <a:t>3</a:t>
            </a:fld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71"/>
          <a:stretch/>
        </p:blipFill>
        <p:spPr bwMode="auto">
          <a:xfrm>
            <a:off x="423480" y="1854200"/>
            <a:ext cx="8297040" cy="389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93848" y="1914525"/>
            <a:ext cx="2019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/>
              <a:t>Buizert</a:t>
            </a:r>
            <a:r>
              <a:rPr lang="en-GB" sz="1600" dirty="0"/>
              <a:t> et al. (2014)</a:t>
            </a:r>
            <a:r>
              <a:rPr lang="en-GB" sz="1600" dirty="0" smtClean="0"/>
              <a:t/>
            </a:r>
            <a:br>
              <a:rPr lang="en-GB" sz="1600" dirty="0" smtClean="0"/>
            </a:br>
            <a:r>
              <a:rPr lang="en-GB" sz="1600" dirty="0" err="1" smtClean="0"/>
              <a:t>Jouzel</a:t>
            </a:r>
            <a:r>
              <a:rPr lang="en-GB" sz="1600" dirty="0" smtClean="0"/>
              <a:t> et al. (2007)</a:t>
            </a:r>
          </a:p>
          <a:p>
            <a:r>
              <a:rPr lang="en-GB" sz="1600" dirty="0" err="1" smtClean="0"/>
              <a:t>Veres</a:t>
            </a:r>
            <a:r>
              <a:rPr lang="en-GB" sz="1600" dirty="0" smtClean="0"/>
              <a:t> </a:t>
            </a:r>
            <a:r>
              <a:rPr lang="en-GB" sz="1600" dirty="0"/>
              <a:t>et al. (2013)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371850" y="3901058"/>
            <a:ext cx="0" cy="540000"/>
          </a:xfrm>
          <a:prstGeom prst="straightConnector1">
            <a:avLst/>
          </a:prstGeom>
          <a:ln w="57150">
            <a:solidFill>
              <a:srgbClr val="00206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1524000" y="3882008"/>
            <a:ext cx="1704975" cy="0"/>
          </a:xfrm>
          <a:prstGeom prst="straightConnector1">
            <a:avLst/>
          </a:prstGeom>
          <a:ln w="57150">
            <a:solidFill>
              <a:srgbClr val="00206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908298" y="3524250"/>
            <a:ext cx="9112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02060"/>
                </a:solidFill>
              </a:rPr>
              <a:t>LGM</a:t>
            </a:r>
            <a:endParaRPr lang="en-GB" sz="1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69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24" b="24279"/>
          <a:stretch/>
        </p:blipFill>
        <p:spPr>
          <a:xfrm>
            <a:off x="155209" y="1275384"/>
            <a:ext cx="9256878" cy="431261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079500" y="1441450"/>
            <a:ext cx="7404100" cy="1816100"/>
          </a:xfrm>
          <a:prstGeom prst="rect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 dirty="0"/>
          </a:p>
        </p:txBody>
      </p:sp>
      <p:sp>
        <p:nvSpPr>
          <p:cNvPr id="18" name="Rectangle 17"/>
          <p:cNvSpPr/>
          <p:nvPr/>
        </p:nvSpPr>
        <p:spPr>
          <a:xfrm>
            <a:off x="1079500" y="3251200"/>
            <a:ext cx="7404100" cy="181610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36C29-60B3-4275-999D-A69FE127F740}" type="slidenum">
              <a:rPr lang="en-GB" smtClean="0"/>
              <a:pPr/>
              <a:t>30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Freshwater fluxes: location matters</a:t>
            </a:r>
            <a:endParaRPr lang="en-GB" dirty="0"/>
          </a:p>
        </p:txBody>
      </p:sp>
      <p:sp>
        <p:nvSpPr>
          <p:cNvPr id="11" name="Arc 10"/>
          <p:cNvSpPr/>
          <p:nvPr/>
        </p:nvSpPr>
        <p:spPr>
          <a:xfrm rot="20738071">
            <a:off x="1571357" y="820454"/>
            <a:ext cx="711129" cy="2682088"/>
          </a:xfrm>
          <a:prstGeom prst="arc">
            <a:avLst>
              <a:gd name="adj1" fmla="val 18206022"/>
              <a:gd name="adj2" fmla="val 0"/>
            </a:avLst>
          </a:prstGeom>
          <a:ln w="114300" cap="rnd">
            <a:solidFill>
              <a:srgbClr val="00206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sp>
        <p:nvSpPr>
          <p:cNvPr id="12" name="Arc 11"/>
          <p:cNvSpPr/>
          <p:nvPr/>
        </p:nvSpPr>
        <p:spPr>
          <a:xfrm rot="7289818">
            <a:off x="2837089" y="1434998"/>
            <a:ext cx="711129" cy="1228867"/>
          </a:xfrm>
          <a:prstGeom prst="arc">
            <a:avLst>
              <a:gd name="adj1" fmla="val 18206022"/>
              <a:gd name="adj2" fmla="val 1976438"/>
            </a:avLst>
          </a:prstGeom>
          <a:ln w="28575" cap="rnd">
            <a:solidFill>
              <a:srgbClr val="00206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sp>
        <p:nvSpPr>
          <p:cNvPr id="13" name="Arc 12"/>
          <p:cNvSpPr/>
          <p:nvPr/>
        </p:nvSpPr>
        <p:spPr>
          <a:xfrm rot="10124628">
            <a:off x="2756936" y="1674890"/>
            <a:ext cx="634355" cy="1335624"/>
          </a:xfrm>
          <a:prstGeom prst="arc">
            <a:avLst>
              <a:gd name="adj1" fmla="val 18773244"/>
              <a:gd name="adj2" fmla="val 1976438"/>
            </a:avLst>
          </a:prstGeom>
          <a:ln w="28575" cap="rnd">
            <a:solidFill>
              <a:srgbClr val="00206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sp>
        <p:nvSpPr>
          <p:cNvPr id="14" name="Arc 13"/>
          <p:cNvSpPr/>
          <p:nvPr/>
        </p:nvSpPr>
        <p:spPr>
          <a:xfrm rot="18407192">
            <a:off x="4598155" y="1644832"/>
            <a:ext cx="711129" cy="1129101"/>
          </a:xfrm>
          <a:prstGeom prst="arc">
            <a:avLst>
              <a:gd name="adj1" fmla="val 18206022"/>
              <a:gd name="adj2" fmla="val 0"/>
            </a:avLst>
          </a:prstGeom>
          <a:ln w="57150" cap="rnd">
            <a:solidFill>
              <a:srgbClr val="00206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sp>
        <p:nvSpPr>
          <p:cNvPr id="15" name="Arc 14"/>
          <p:cNvSpPr/>
          <p:nvPr/>
        </p:nvSpPr>
        <p:spPr>
          <a:xfrm rot="5826006">
            <a:off x="3109348" y="1252995"/>
            <a:ext cx="711129" cy="932528"/>
          </a:xfrm>
          <a:prstGeom prst="arc">
            <a:avLst>
              <a:gd name="adj1" fmla="val 19243434"/>
              <a:gd name="adj2" fmla="val 1591041"/>
            </a:avLst>
          </a:prstGeom>
          <a:ln w="57150" cap="rnd">
            <a:solidFill>
              <a:srgbClr val="00206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</p:spTree>
    <p:extLst>
      <p:ext uri="{BB962C8B-B14F-4D97-AF65-F5344CB8AC3E}">
        <p14:creationId xmlns:p14="http://schemas.microsoft.com/office/powerpoint/2010/main" val="176113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24" b="24279"/>
          <a:stretch/>
        </p:blipFill>
        <p:spPr>
          <a:xfrm>
            <a:off x="155209" y="1275384"/>
            <a:ext cx="9256878" cy="431261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079500" y="3251200"/>
            <a:ext cx="7404100" cy="1816100"/>
          </a:xfrm>
          <a:prstGeom prst="rect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1079500" y="1441450"/>
            <a:ext cx="7404100" cy="181610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36C29-60B3-4275-999D-A69FE127F740}" type="slidenum">
              <a:rPr lang="en-GB" smtClean="0"/>
              <a:pPr/>
              <a:t>31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Freshwater fluxes: location matters</a:t>
            </a:r>
            <a:endParaRPr lang="en-GB" dirty="0"/>
          </a:p>
        </p:txBody>
      </p:sp>
      <p:sp>
        <p:nvSpPr>
          <p:cNvPr id="11" name="Arc 10"/>
          <p:cNvSpPr/>
          <p:nvPr/>
        </p:nvSpPr>
        <p:spPr>
          <a:xfrm rot="19397321">
            <a:off x="1664454" y="4549957"/>
            <a:ext cx="711129" cy="1129101"/>
          </a:xfrm>
          <a:prstGeom prst="arc">
            <a:avLst>
              <a:gd name="adj1" fmla="val 18206022"/>
              <a:gd name="adj2" fmla="val 0"/>
            </a:avLst>
          </a:prstGeom>
          <a:ln w="57150" cap="rnd">
            <a:solidFill>
              <a:srgbClr val="00206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Arc 14"/>
          <p:cNvSpPr/>
          <p:nvPr/>
        </p:nvSpPr>
        <p:spPr>
          <a:xfrm rot="2894905">
            <a:off x="3299847" y="4053343"/>
            <a:ext cx="711129" cy="932528"/>
          </a:xfrm>
          <a:prstGeom prst="arc">
            <a:avLst>
              <a:gd name="adj1" fmla="val 19243434"/>
              <a:gd name="adj2" fmla="val 1591041"/>
            </a:avLst>
          </a:prstGeom>
          <a:ln w="57150" cap="rnd">
            <a:solidFill>
              <a:srgbClr val="00206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9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8172" y="1104405"/>
            <a:ext cx="8294914" cy="4769345"/>
          </a:xfrm>
        </p:spPr>
        <p:txBody>
          <a:bodyPr/>
          <a:lstStyle/>
          <a:p>
            <a:r>
              <a:rPr lang="en-GB" dirty="0"/>
              <a:t>Few independent records of fluxes</a:t>
            </a:r>
          </a:p>
          <a:p>
            <a:r>
              <a:rPr lang="en-GB" dirty="0" smtClean="0"/>
              <a:t>Uncertain ice sheet evolution (2 choices)</a:t>
            </a:r>
          </a:p>
          <a:p>
            <a:r>
              <a:rPr lang="en-GB" dirty="0" smtClean="0"/>
              <a:t>Ice sheet reconstructions do not capture everything:</a:t>
            </a:r>
          </a:p>
          <a:p>
            <a:pPr lvl="1"/>
            <a:r>
              <a:rPr lang="en-GB" dirty="0" smtClean="0"/>
              <a:t>Coarse C-scale </a:t>
            </a:r>
            <a:r>
              <a:rPr lang="en-GB" dirty="0" err="1" smtClean="0"/>
              <a:t>timesteps</a:t>
            </a:r>
            <a:r>
              <a:rPr lang="en-GB" dirty="0" smtClean="0"/>
              <a:t> miss the fast pulses</a:t>
            </a:r>
          </a:p>
          <a:p>
            <a:pPr lvl="1"/>
            <a:r>
              <a:rPr lang="en-GB" dirty="0" smtClean="0"/>
              <a:t>Ice shelves &amp; icebergs may not be included</a:t>
            </a:r>
          </a:p>
          <a:p>
            <a:r>
              <a:rPr lang="en-GB" dirty="0" smtClean="0"/>
              <a:t>Routing highly sensitive to surface change</a:t>
            </a:r>
          </a:p>
          <a:p>
            <a:r>
              <a:rPr lang="en-GB" dirty="0" smtClean="0"/>
              <a:t>Model structure: how freshwater is handled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36C29-60B3-4275-999D-A69FE127F740}" type="slidenum">
              <a:rPr lang="en-GB" smtClean="0"/>
              <a:pPr/>
              <a:t>32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Freshwater flux challenges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740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Approximate volumes from ice sheet reconstructions and sea level records</a:t>
            </a:r>
          </a:p>
          <a:p>
            <a:r>
              <a:rPr lang="en-GB" dirty="0"/>
              <a:t>Rough idea of </a:t>
            </a:r>
            <a:r>
              <a:rPr lang="en-GB" dirty="0" smtClean="0"/>
              <a:t>long-term melt </a:t>
            </a:r>
            <a:r>
              <a:rPr lang="en-GB" dirty="0"/>
              <a:t>rates</a:t>
            </a:r>
          </a:p>
          <a:p>
            <a:r>
              <a:rPr lang="en-GB" dirty="0" smtClean="0"/>
              <a:t>Multi-centennial </a:t>
            </a:r>
            <a:r>
              <a:rPr lang="en-GB" dirty="0"/>
              <a:t>to millennial windows for short pulses</a:t>
            </a:r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r>
              <a:rPr lang="en-GB" b="1" dirty="0" smtClean="0"/>
              <a:t>Lacking detail: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u="sng" dirty="0" smtClean="0"/>
              <a:t>When</a:t>
            </a:r>
            <a:r>
              <a:rPr lang="en-GB" dirty="0" smtClean="0"/>
              <a:t>, where, how much and for how long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36C29-60B3-4275-999D-A69FE127F740}" type="slidenum">
              <a:rPr lang="en-GB" smtClean="0"/>
              <a:pPr/>
              <a:t>33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Some constraints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760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250425" y="1209368"/>
            <a:ext cx="3716593" cy="4654550"/>
          </a:xfrm>
        </p:spPr>
        <p:txBody>
          <a:bodyPr/>
          <a:lstStyle/>
          <a:p>
            <a:pPr marL="265113" indent="-265113"/>
            <a:r>
              <a:rPr lang="en-GB" sz="2600" dirty="0" smtClean="0"/>
              <a:t>North American ice sheet simulation</a:t>
            </a:r>
          </a:p>
          <a:p>
            <a:pPr marL="265113" indent="-265113"/>
            <a:r>
              <a:rPr lang="en-GB" sz="2600" dirty="0"/>
              <a:t>~</a:t>
            </a:r>
            <a:r>
              <a:rPr lang="en-GB" sz="2600" dirty="0" smtClean="0"/>
              <a:t>7.3 </a:t>
            </a:r>
            <a:r>
              <a:rPr lang="en-GB" sz="2600" dirty="0"/>
              <a:t>m </a:t>
            </a:r>
            <a:r>
              <a:rPr lang="en-GB" sz="2600" dirty="0" err="1"/>
              <a:t>sle</a:t>
            </a:r>
            <a:r>
              <a:rPr lang="en-GB" sz="2600" dirty="0"/>
              <a:t> in </a:t>
            </a:r>
            <a:r>
              <a:rPr lang="en-GB" sz="2600" dirty="0" smtClean="0"/>
              <a:t>340 </a:t>
            </a:r>
            <a:r>
              <a:rPr lang="en-GB" sz="2600" dirty="0" err="1" smtClean="0"/>
              <a:t>yrs</a:t>
            </a:r>
            <a:endParaRPr lang="en-GB" sz="2600" dirty="0"/>
          </a:p>
          <a:p>
            <a:pPr marL="265113" indent="-265113"/>
            <a:r>
              <a:rPr lang="en-GB" sz="2600" dirty="0"/>
              <a:t>Consistent with ice sheet reconstructions</a:t>
            </a:r>
            <a:r>
              <a:rPr lang="en-GB" sz="3600" dirty="0"/>
              <a:t/>
            </a:r>
            <a:br>
              <a:rPr lang="en-GB" sz="3600" dirty="0"/>
            </a:br>
            <a:r>
              <a:rPr lang="en-GB" sz="2000" dirty="0"/>
              <a:t>(Dyke et al., 2004; Peltier et al. 2015; </a:t>
            </a:r>
            <a:r>
              <a:rPr lang="en-GB" sz="2000" dirty="0" err="1"/>
              <a:t>Gowan</a:t>
            </a:r>
            <a:r>
              <a:rPr lang="en-GB" sz="2000" dirty="0"/>
              <a:t> et al., 2016)</a:t>
            </a:r>
          </a:p>
          <a:p>
            <a:pPr marL="265113" indent="-265113"/>
            <a:r>
              <a:rPr lang="en-GB" sz="2600" dirty="0" smtClean="0"/>
              <a:t>Consistent with latest MWP1a fingerprinting </a:t>
            </a:r>
            <a:br>
              <a:rPr lang="en-GB" sz="2600" dirty="0" smtClean="0"/>
            </a:br>
            <a:r>
              <a:rPr lang="en-GB" sz="2000" dirty="0" smtClean="0"/>
              <a:t>(</a:t>
            </a:r>
            <a:r>
              <a:rPr lang="en-GB" sz="2000" dirty="0"/>
              <a:t>Gomez et al., 2015, </a:t>
            </a:r>
            <a:r>
              <a:rPr lang="en-GB" sz="2000" i="1" dirty="0"/>
              <a:t>GRL</a:t>
            </a:r>
            <a:r>
              <a:rPr lang="en-GB" sz="2000" dirty="0"/>
              <a:t>)</a:t>
            </a:r>
          </a:p>
          <a:p>
            <a:pPr marL="265113" indent="-265113"/>
            <a:endParaRPr lang="en-GB" sz="26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MWP1a: 12-22 m in &lt; 340 years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4631" y="5144204"/>
            <a:ext cx="4873625" cy="369275"/>
          </a:xfrm>
          <a:prstGeom prst="rect">
            <a:avLst/>
          </a:prstGeom>
          <a:noFill/>
        </p:spPr>
        <p:txBody>
          <a:bodyPr wrap="square" lIns="91386" tIns="45692" rIns="91386" bIns="45692" rtlCol="0">
            <a:spAutoFit/>
          </a:bodyPr>
          <a:lstStyle/>
          <a:p>
            <a:r>
              <a:rPr lang="en-GB" dirty="0" smtClean="0"/>
              <a:t>Gregoire et al. (2012)</a:t>
            </a:r>
            <a:endParaRPr lang="en-GB" dirty="0"/>
          </a:p>
        </p:txBody>
      </p:sp>
      <p:pic>
        <p:nvPicPr>
          <p:cNvPr id="8" name="Picture 2" descr="C:\Users\Ruza\Desktop\ice_saddle_video_slow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19" y="1257300"/>
            <a:ext cx="4879484" cy="39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385048" y="73025"/>
            <a:ext cx="662115" cy="476250"/>
          </a:xfrm>
        </p:spPr>
        <p:txBody>
          <a:bodyPr/>
          <a:lstStyle/>
          <a:p>
            <a:fld id="{1E436C29-60B3-4275-999D-A69FE127F740}" type="slidenum">
              <a:rPr lang="en-GB" smtClean="0"/>
              <a:pPr/>
              <a:t>34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214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5661269"/>
            <a:ext cx="9144000" cy="1196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Content Placeholder 1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43" b="54701"/>
          <a:stretch/>
        </p:blipFill>
        <p:spPr>
          <a:xfrm>
            <a:off x="498929" y="3583546"/>
            <a:ext cx="4037640" cy="2702954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36C29-60B3-4275-999D-A69FE127F740}" type="slidenum">
              <a:rPr lang="en-GB" smtClean="0"/>
              <a:pPr/>
              <a:t>35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MWP1a: 12-22 m in &lt; 340 years</a:t>
            </a:r>
            <a:endParaRPr lang="en-GB" dirty="0"/>
          </a:p>
        </p:txBody>
      </p:sp>
      <p:pic>
        <p:nvPicPr>
          <p:cNvPr id="12" name="Picture 2" descr="C:\Users\Ruza\Desktop\ice_saddle_video_slow.gif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6969FE"/>
              </a:clrFrom>
              <a:clrTo>
                <a:srgbClr val="6969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15" y="1222130"/>
            <a:ext cx="2637692" cy="2001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Content Placeholder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17" t="45978" b="9733"/>
          <a:stretch/>
        </p:blipFill>
        <p:spPr bwMode="auto">
          <a:xfrm>
            <a:off x="4669887" y="3608672"/>
            <a:ext cx="4016268" cy="2642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Content Placeholder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04" t="90267"/>
          <a:stretch/>
        </p:blipFill>
        <p:spPr bwMode="auto">
          <a:xfrm>
            <a:off x="3035299" y="6019800"/>
            <a:ext cx="3504223" cy="55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Rectangle 24"/>
          <p:cNvSpPr/>
          <p:nvPr/>
        </p:nvSpPr>
        <p:spPr>
          <a:xfrm>
            <a:off x="4914900" y="3683000"/>
            <a:ext cx="2794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736600" y="3644900"/>
            <a:ext cx="2794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419100" y="35433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Dec-Jan-Feb</a:t>
            </a:r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4533900" y="35433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Jun-Ju</a:t>
            </a:r>
            <a:r>
              <a:rPr lang="en-GB" dirty="0"/>
              <a:t>l</a:t>
            </a:r>
            <a:r>
              <a:rPr lang="en-GB" dirty="0" smtClean="0"/>
              <a:t>-Aug</a:t>
            </a:r>
            <a:endParaRPr lang="en-GB" dirty="0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2641600" y="3009900"/>
            <a:ext cx="254000" cy="622300"/>
          </a:xfrm>
          <a:prstGeom prst="straightConnector1">
            <a:avLst/>
          </a:prstGeom>
          <a:ln w="1143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3822700" y="1485900"/>
            <a:ext cx="4749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AMOC weakening of </a:t>
            </a:r>
            <a:r>
              <a:rPr lang="en-GB" sz="2800" dirty="0" smtClean="0"/>
              <a:t>~40%</a:t>
            </a:r>
            <a:endParaRPr lang="en-GB" sz="2800" dirty="0" smtClean="0"/>
          </a:p>
          <a:p>
            <a:r>
              <a:rPr lang="en-GB" sz="2800" dirty="0" smtClean="0"/>
              <a:t>Widespread northern cooling</a:t>
            </a:r>
          </a:p>
          <a:p>
            <a:r>
              <a:rPr lang="en-GB" sz="2800" dirty="0" smtClean="0"/>
              <a:t>Around 14.5 </a:t>
            </a:r>
            <a:r>
              <a:rPr lang="en-GB" sz="2800" dirty="0" err="1" smtClean="0"/>
              <a:t>ka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32548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36C29-60B3-4275-999D-A69FE127F740}" type="slidenum">
              <a:rPr lang="en-GB" smtClean="0"/>
              <a:pPr/>
              <a:t>36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Chain of events?</a:t>
            </a:r>
            <a:endParaRPr lang="en-GB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" t="671" r="988" b="913"/>
          <a:stretch/>
        </p:blipFill>
        <p:spPr bwMode="auto">
          <a:xfrm>
            <a:off x="457200" y="996992"/>
            <a:ext cx="5534025" cy="4902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73500" y="1330231"/>
            <a:ext cx="1432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 smtClean="0"/>
              <a:t>After </a:t>
            </a:r>
            <a:r>
              <a:rPr lang="en-GB" sz="1200" dirty="0" err="1" smtClean="0"/>
              <a:t>Deschamps</a:t>
            </a:r>
            <a:r>
              <a:rPr lang="en-GB" sz="1200" dirty="0" smtClean="0"/>
              <a:t> et al. (2012)</a:t>
            </a:r>
            <a:endParaRPr lang="en-GB" sz="12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505075" y="4025900"/>
            <a:ext cx="1219200" cy="0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971800" y="3663950"/>
            <a:ext cx="285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?</a:t>
            </a:r>
            <a:endParaRPr lang="en-GB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933450" y="1362075"/>
            <a:ext cx="0" cy="196215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16200000">
            <a:off x="-242886" y="2183399"/>
            <a:ext cx="1981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rgbClr val="C00000"/>
                </a:solidFill>
              </a:rPr>
              <a:t>Temperature</a:t>
            </a:r>
            <a:endParaRPr lang="en-GB" sz="1600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76105" y="2857500"/>
            <a:ext cx="285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FE7402"/>
                </a:solidFill>
              </a:rPr>
              <a:t>?</a:t>
            </a:r>
            <a:endParaRPr lang="en-GB" sz="2400" b="1" dirty="0">
              <a:solidFill>
                <a:srgbClr val="FE7402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422527" y="2914650"/>
            <a:ext cx="392906" cy="0"/>
          </a:xfrm>
          <a:prstGeom prst="straightConnector1">
            <a:avLst/>
          </a:prstGeom>
          <a:ln w="19050">
            <a:solidFill>
              <a:srgbClr val="FE7402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645673" y="1804014"/>
            <a:ext cx="260554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00" dirty="0" smtClean="0">
                <a:solidFill>
                  <a:srgbClr val="C00000"/>
                </a:solidFill>
              </a:rPr>
              <a:t>~14.5 °C </a:t>
            </a:r>
            <a:endParaRPr lang="en-GB" sz="1300" dirty="0">
              <a:solidFill>
                <a:srgbClr val="0070C0"/>
              </a:solidFill>
            </a:endParaRPr>
          </a:p>
        </p:txBody>
      </p:sp>
      <p:sp>
        <p:nvSpPr>
          <p:cNvPr id="14" name="Arc 13"/>
          <p:cNvSpPr/>
          <p:nvPr/>
        </p:nvSpPr>
        <p:spPr>
          <a:xfrm rot="12241413">
            <a:off x="2279746" y="2894232"/>
            <a:ext cx="1144548" cy="1135261"/>
          </a:xfrm>
          <a:prstGeom prst="arc">
            <a:avLst>
              <a:gd name="adj1" fmla="val 16996246"/>
              <a:gd name="adj2" fmla="val 663441"/>
            </a:avLst>
          </a:prstGeom>
          <a:noFill/>
          <a:ln w="127000" cap="flat" cmpd="sng" algn="ctr">
            <a:solidFill>
              <a:srgbClr val="19A5FF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Arc 14"/>
          <p:cNvSpPr/>
          <p:nvPr/>
        </p:nvSpPr>
        <p:spPr>
          <a:xfrm rot="2395323">
            <a:off x="2247088" y="2513232"/>
            <a:ext cx="1144548" cy="1135261"/>
          </a:xfrm>
          <a:prstGeom prst="arc">
            <a:avLst>
              <a:gd name="adj1" fmla="val 16996246"/>
              <a:gd name="adj2" fmla="val 663441"/>
            </a:avLst>
          </a:prstGeom>
          <a:noFill/>
          <a:ln w="127000" cap="flat" cmpd="sng" algn="ctr">
            <a:solidFill>
              <a:srgbClr val="19A5FF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2514599" y="2982686"/>
            <a:ext cx="654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 smtClean="0">
                <a:solidFill>
                  <a:srgbClr val="19A5FF"/>
                </a:solidFill>
              </a:rPr>
              <a:t>?</a:t>
            </a:r>
            <a:endParaRPr lang="en-GB" sz="6000" b="1" dirty="0">
              <a:solidFill>
                <a:srgbClr val="19A5FF"/>
              </a:solidFill>
            </a:endParaRPr>
          </a:p>
        </p:txBody>
      </p:sp>
      <p:pic>
        <p:nvPicPr>
          <p:cNvPr id="17" name="Content Placeholder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43" b="54701"/>
          <a:stretch/>
        </p:blipFill>
        <p:spPr bwMode="auto">
          <a:xfrm>
            <a:off x="6211536" y="272094"/>
            <a:ext cx="2932464" cy="1963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l="4672" t="21832" r="3738" b="17912"/>
          <a:stretch/>
        </p:blipFill>
        <p:spPr>
          <a:xfrm>
            <a:off x="4076700" y="4201886"/>
            <a:ext cx="5067301" cy="2667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527800" y="2476500"/>
            <a:ext cx="2120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Warming </a:t>
            </a:r>
            <a:r>
              <a:rPr lang="en-GB" sz="2400" dirty="0"/>
              <a:t>→ </a:t>
            </a:r>
            <a:r>
              <a:rPr lang="en-GB" sz="2400" dirty="0" smtClean="0"/>
              <a:t>MWP1a → Cooling ?</a:t>
            </a:r>
            <a:endParaRPr lang="en-GB" sz="2400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6430959" y="2276474"/>
            <a:ext cx="152400" cy="241300"/>
          </a:xfrm>
          <a:prstGeom prst="straightConnector1">
            <a:avLst/>
          </a:prstGeom>
          <a:ln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137275" y="1874838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solidFill>
                  <a:schemeClr val="bg2">
                    <a:lumMod val="75000"/>
                  </a:schemeClr>
                </a:solidFill>
              </a:rPr>
              <a:t>?</a:t>
            </a:r>
            <a:endParaRPr lang="en-GB" sz="3200" dirty="0">
              <a:solidFill>
                <a:schemeClr val="bg2">
                  <a:lumMod val="75000"/>
                </a:schemeClr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7910579" y="3556634"/>
            <a:ext cx="152400" cy="241300"/>
          </a:xfrm>
          <a:prstGeom prst="straightConnector1">
            <a:avLst/>
          </a:prstGeom>
          <a:ln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528560" y="3718560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Other melt?</a:t>
            </a:r>
            <a:endParaRPr lang="en-GB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45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19" grpId="0"/>
      <p:bldP spid="24" grpId="0"/>
      <p:bldP spid="3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5932488"/>
            <a:ext cx="9144000" cy="939800"/>
          </a:xfrm>
          <a:prstGeom prst="rect">
            <a:avLst/>
          </a:prstGeom>
          <a:solidFill>
            <a:srgbClr val="053C0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-152400" y="0"/>
            <a:ext cx="95123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Mechanisms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48696"/>
            <a:ext cx="4673600" cy="4625053"/>
          </a:xfrm>
        </p:spPr>
        <p:txBody>
          <a:bodyPr/>
          <a:lstStyle/>
          <a:p>
            <a:r>
              <a:rPr lang="en-GB" dirty="0" smtClean="0"/>
              <a:t>Uncertainty in absolute and relative dates</a:t>
            </a:r>
          </a:p>
          <a:p>
            <a:r>
              <a:rPr lang="en-GB" dirty="0" smtClean="0"/>
              <a:t>No common age model</a:t>
            </a:r>
          </a:p>
          <a:p>
            <a:r>
              <a:rPr lang="en-GB" dirty="0" smtClean="0"/>
              <a:t>What were the chain of events?</a:t>
            </a:r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409" y="-508000"/>
            <a:ext cx="2935968" cy="7366000"/>
          </a:xfrm>
          <a:prstGeom prst="rect">
            <a:avLst/>
          </a:prstGeom>
        </p:spPr>
      </p:pic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val="1451409873"/>
              </p:ext>
            </p:extLst>
          </p:nvPr>
        </p:nvGraphicFramePr>
        <p:xfrm>
          <a:off x="228600" y="32004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7" name="Right Arrow 16"/>
          <p:cNvSpPr/>
          <p:nvPr/>
        </p:nvSpPr>
        <p:spPr>
          <a:xfrm rot="19652336">
            <a:off x="2574991" y="4634263"/>
            <a:ext cx="1509532" cy="323382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ight Arrow 17"/>
          <p:cNvSpPr/>
          <p:nvPr/>
        </p:nvSpPr>
        <p:spPr>
          <a:xfrm rot="19793429">
            <a:off x="3783728" y="5707675"/>
            <a:ext cx="540250" cy="366193"/>
          </a:xfrm>
          <a:custGeom>
            <a:avLst/>
            <a:gdLst>
              <a:gd name="connsiteX0" fmla="*/ 0 w 668537"/>
              <a:gd name="connsiteY0" fmla="*/ 87657 h 350626"/>
              <a:gd name="connsiteX1" fmla="*/ 493224 w 668537"/>
              <a:gd name="connsiteY1" fmla="*/ 87657 h 350626"/>
              <a:gd name="connsiteX2" fmla="*/ 493224 w 668537"/>
              <a:gd name="connsiteY2" fmla="*/ 0 h 350626"/>
              <a:gd name="connsiteX3" fmla="*/ 668537 w 668537"/>
              <a:gd name="connsiteY3" fmla="*/ 175313 h 350626"/>
              <a:gd name="connsiteX4" fmla="*/ 493224 w 668537"/>
              <a:gd name="connsiteY4" fmla="*/ 350626 h 350626"/>
              <a:gd name="connsiteX5" fmla="*/ 493224 w 668537"/>
              <a:gd name="connsiteY5" fmla="*/ 262970 h 350626"/>
              <a:gd name="connsiteX6" fmla="*/ 0 w 668537"/>
              <a:gd name="connsiteY6" fmla="*/ 262970 h 350626"/>
              <a:gd name="connsiteX7" fmla="*/ 0 w 668537"/>
              <a:gd name="connsiteY7" fmla="*/ 87657 h 350626"/>
              <a:gd name="connsiteX0" fmla="*/ 0 w 668537"/>
              <a:gd name="connsiteY0" fmla="*/ 87657 h 350626"/>
              <a:gd name="connsiteX1" fmla="*/ 274612 w 668537"/>
              <a:gd name="connsiteY1" fmla="*/ 52845 h 350626"/>
              <a:gd name="connsiteX2" fmla="*/ 493224 w 668537"/>
              <a:gd name="connsiteY2" fmla="*/ 87657 h 350626"/>
              <a:gd name="connsiteX3" fmla="*/ 493224 w 668537"/>
              <a:gd name="connsiteY3" fmla="*/ 0 h 350626"/>
              <a:gd name="connsiteX4" fmla="*/ 668537 w 668537"/>
              <a:gd name="connsiteY4" fmla="*/ 175313 h 350626"/>
              <a:gd name="connsiteX5" fmla="*/ 493224 w 668537"/>
              <a:gd name="connsiteY5" fmla="*/ 350626 h 350626"/>
              <a:gd name="connsiteX6" fmla="*/ 493224 w 668537"/>
              <a:gd name="connsiteY6" fmla="*/ 262970 h 350626"/>
              <a:gd name="connsiteX7" fmla="*/ 0 w 668537"/>
              <a:gd name="connsiteY7" fmla="*/ 262970 h 350626"/>
              <a:gd name="connsiteX8" fmla="*/ 0 w 668537"/>
              <a:gd name="connsiteY8" fmla="*/ 87657 h 350626"/>
              <a:gd name="connsiteX0" fmla="*/ 0 w 668537"/>
              <a:gd name="connsiteY0" fmla="*/ 87657 h 350626"/>
              <a:gd name="connsiteX1" fmla="*/ 116728 w 668537"/>
              <a:gd name="connsiteY1" fmla="*/ 45748 h 350626"/>
              <a:gd name="connsiteX2" fmla="*/ 274612 w 668537"/>
              <a:gd name="connsiteY2" fmla="*/ 52845 h 350626"/>
              <a:gd name="connsiteX3" fmla="*/ 493224 w 668537"/>
              <a:gd name="connsiteY3" fmla="*/ 87657 h 350626"/>
              <a:gd name="connsiteX4" fmla="*/ 493224 w 668537"/>
              <a:gd name="connsiteY4" fmla="*/ 0 h 350626"/>
              <a:gd name="connsiteX5" fmla="*/ 668537 w 668537"/>
              <a:gd name="connsiteY5" fmla="*/ 175313 h 350626"/>
              <a:gd name="connsiteX6" fmla="*/ 493224 w 668537"/>
              <a:gd name="connsiteY6" fmla="*/ 350626 h 350626"/>
              <a:gd name="connsiteX7" fmla="*/ 493224 w 668537"/>
              <a:gd name="connsiteY7" fmla="*/ 262970 h 350626"/>
              <a:gd name="connsiteX8" fmla="*/ 0 w 668537"/>
              <a:gd name="connsiteY8" fmla="*/ 262970 h 350626"/>
              <a:gd name="connsiteX9" fmla="*/ 0 w 668537"/>
              <a:gd name="connsiteY9" fmla="*/ 87657 h 350626"/>
              <a:gd name="connsiteX0" fmla="*/ 0 w 668537"/>
              <a:gd name="connsiteY0" fmla="*/ 87657 h 350626"/>
              <a:gd name="connsiteX1" fmla="*/ 116728 w 668537"/>
              <a:gd name="connsiteY1" fmla="*/ 45748 h 350626"/>
              <a:gd name="connsiteX2" fmla="*/ 274612 w 668537"/>
              <a:gd name="connsiteY2" fmla="*/ 52845 h 350626"/>
              <a:gd name="connsiteX3" fmla="*/ 493224 w 668537"/>
              <a:gd name="connsiteY3" fmla="*/ 87657 h 350626"/>
              <a:gd name="connsiteX4" fmla="*/ 493224 w 668537"/>
              <a:gd name="connsiteY4" fmla="*/ 0 h 350626"/>
              <a:gd name="connsiteX5" fmla="*/ 668537 w 668537"/>
              <a:gd name="connsiteY5" fmla="*/ 175313 h 350626"/>
              <a:gd name="connsiteX6" fmla="*/ 493224 w 668537"/>
              <a:gd name="connsiteY6" fmla="*/ 350626 h 350626"/>
              <a:gd name="connsiteX7" fmla="*/ 493224 w 668537"/>
              <a:gd name="connsiteY7" fmla="*/ 262970 h 350626"/>
              <a:gd name="connsiteX8" fmla="*/ 150028 w 668537"/>
              <a:gd name="connsiteY8" fmla="*/ 224555 h 350626"/>
              <a:gd name="connsiteX9" fmla="*/ 0 w 668537"/>
              <a:gd name="connsiteY9" fmla="*/ 262970 h 350626"/>
              <a:gd name="connsiteX10" fmla="*/ 0 w 668537"/>
              <a:gd name="connsiteY10" fmla="*/ 87657 h 350626"/>
              <a:gd name="connsiteX0" fmla="*/ 0 w 668537"/>
              <a:gd name="connsiteY0" fmla="*/ 87657 h 350626"/>
              <a:gd name="connsiteX1" fmla="*/ 116728 w 668537"/>
              <a:gd name="connsiteY1" fmla="*/ 45748 h 350626"/>
              <a:gd name="connsiteX2" fmla="*/ 274612 w 668537"/>
              <a:gd name="connsiteY2" fmla="*/ 52845 h 350626"/>
              <a:gd name="connsiteX3" fmla="*/ 493224 w 668537"/>
              <a:gd name="connsiteY3" fmla="*/ 87657 h 350626"/>
              <a:gd name="connsiteX4" fmla="*/ 493224 w 668537"/>
              <a:gd name="connsiteY4" fmla="*/ 0 h 350626"/>
              <a:gd name="connsiteX5" fmla="*/ 668537 w 668537"/>
              <a:gd name="connsiteY5" fmla="*/ 175313 h 350626"/>
              <a:gd name="connsiteX6" fmla="*/ 493224 w 668537"/>
              <a:gd name="connsiteY6" fmla="*/ 350626 h 350626"/>
              <a:gd name="connsiteX7" fmla="*/ 493224 w 668537"/>
              <a:gd name="connsiteY7" fmla="*/ 262970 h 350626"/>
              <a:gd name="connsiteX8" fmla="*/ 346774 w 668537"/>
              <a:gd name="connsiteY8" fmla="*/ 211635 h 350626"/>
              <a:gd name="connsiteX9" fmla="*/ 150028 w 668537"/>
              <a:gd name="connsiteY9" fmla="*/ 224555 h 350626"/>
              <a:gd name="connsiteX10" fmla="*/ 0 w 668537"/>
              <a:gd name="connsiteY10" fmla="*/ 262970 h 350626"/>
              <a:gd name="connsiteX11" fmla="*/ 0 w 668537"/>
              <a:gd name="connsiteY11" fmla="*/ 87657 h 350626"/>
              <a:gd name="connsiteX0" fmla="*/ 0 w 664063"/>
              <a:gd name="connsiteY0" fmla="*/ 87657 h 350626"/>
              <a:gd name="connsiteX1" fmla="*/ 116728 w 664063"/>
              <a:gd name="connsiteY1" fmla="*/ 45748 h 350626"/>
              <a:gd name="connsiteX2" fmla="*/ 274612 w 664063"/>
              <a:gd name="connsiteY2" fmla="*/ 52845 h 350626"/>
              <a:gd name="connsiteX3" fmla="*/ 493224 w 664063"/>
              <a:gd name="connsiteY3" fmla="*/ 87657 h 350626"/>
              <a:gd name="connsiteX4" fmla="*/ 493224 w 664063"/>
              <a:gd name="connsiteY4" fmla="*/ 0 h 350626"/>
              <a:gd name="connsiteX5" fmla="*/ 664063 w 664063"/>
              <a:gd name="connsiteY5" fmla="*/ 203735 h 350626"/>
              <a:gd name="connsiteX6" fmla="*/ 493224 w 664063"/>
              <a:gd name="connsiteY6" fmla="*/ 350626 h 350626"/>
              <a:gd name="connsiteX7" fmla="*/ 493224 w 664063"/>
              <a:gd name="connsiteY7" fmla="*/ 262970 h 350626"/>
              <a:gd name="connsiteX8" fmla="*/ 346774 w 664063"/>
              <a:gd name="connsiteY8" fmla="*/ 211635 h 350626"/>
              <a:gd name="connsiteX9" fmla="*/ 150028 w 664063"/>
              <a:gd name="connsiteY9" fmla="*/ 224555 h 350626"/>
              <a:gd name="connsiteX10" fmla="*/ 0 w 664063"/>
              <a:gd name="connsiteY10" fmla="*/ 262970 h 350626"/>
              <a:gd name="connsiteX11" fmla="*/ 0 w 664063"/>
              <a:gd name="connsiteY11" fmla="*/ 87657 h 350626"/>
              <a:gd name="connsiteX0" fmla="*/ 0 w 664063"/>
              <a:gd name="connsiteY0" fmla="*/ 87657 h 348095"/>
              <a:gd name="connsiteX1" fmla="*/ 116728 w 664063"/>
              <a:gd name="connsiteY1" fmla="*/ 45748 h 348095"/>
              <a:gd name="connsiteX2" fmla="*/ 274612 w 664063"/>
              <a:gd name="connsiteY2" fmla="*/ 52845 h 348095"/>
              <a:gd name="connsiteX3" fmla="*/ 493224 w 664063"/>
              <a:gd name="connsiteY3" fmla="*/ 87657 h 348095"/>
              <a:gd name="connsiteX4" fmla="*/ 493224 w 664063"/>
              <a:gd name="connsiteY4" fmla="*/ 0 h 348095"/>
              <a:gd name="connsiteX5" fmla="*/ 664063 w 664063"/>
              <a:gd name="connsiteY5" fmla="*/ 203735 h 348095"/>
              <a:gd name="connsiteX6" fmla="*/ 472076 w 664063"/>
              <a:gd name="connsiteY6" fmla="*/ 348095 h 348095"/>
              <a:gd name="connsiteX7" fmla="*/ 493224 w 664063"/>
              <a:gd name="connsiteY7" fmla="*/ 262970 h 348095"/>
              <a:gd name="connsiteX8" fmla="*/ 346774 w 664063"/>
              <a:gd name="connsiteY8" fmla="*/ 211635 h 348095"/>
              <a:gd name="connsiteX9" fmla="*/ 150028 w 664063"/>
              <a:gd name="connsiteY9" fmla="*/ 224555 h 348095"/>
              <a:gd name="connsiteX10" fmla="*/ 0 w 664063"/>
              <a:gd name="connsiteY10" fmla="*/ 262970 h 348095"/>
              <a:gd name="connsiteX11" fmla="*/ 0 w 664063"/>
              <a:gd name="connsiteY11" fmla="*/ 87657 h 348095"/>
              <a:gd name="connsiteX0" fmla="*/ 0 w 664063"/>
              <a:gd name="connsiteY0" fmla="*/ 87657 h 348095"/>
              <a:gd name="connsiteX1" fmla="*/ 116728 w 664063"/>
              <a:gd name="connsiteY1" fmla="*/ 45748 h 348095"/>
              <a:gd name="connsiteX2" fmla="*/ 274612 w 664063"/>
              <a:gd name="connsiteY2" fmla="*/ 52845 h 348095"/>
              <a:gd name="connsiteX3" fmla="*/ 493224 w 664063"/>
              <a:gd name="connsiteY3" fmla="*/ 87657 h 348095"/>
              <a:gd name="connsiteX4" fmla="*/ 493224 w 664063"/>
              <a:gd name="connsiteY4" fmla="*/ 0 h 348095"/>
              <a:gd name="connsiteX5" fmla="*/ 664063 w 664063"/>
              <a:gd name="connsiteY5" fmla="*/ 203735 h 348095"/>
              <a:gd name="connsiteX6" fmla="*/ 472076 w 664063"/>
              <a:gd name="connsiteY6" fmla="*/ 348095 h 348095"/>
              <a:gd name="connsiteX7" fmla="*/ 494445 w 664063"/>
              <a:gd name="connsiteY7" fmla="*/ 243810 h 348095"/>
              <a:gd name="connsiteX8" fmla="*/ 346774 w 664063"/>
              <a:gd name="connsiteY8" fmla="*/ 211635 h 348095"/>
              <a:gd name="connsiteX9" fmla="*/ 150028 w 664063"/>
              <a:gd name="connsiteY9" fmla="*/ 224555 h 348095"/>
              <a:gd name="connsiteX10" fmla="*/ 0 w 664063"/>
              <a:gd name="connsiteY10" fmla="*/ 262970 h 348095"/>
              <a:gd name="connsiteX11" fmla="*/ 0 w 664063"/>
              <a:gd name="connsiteY11" fmla="*/ 87657 h 348095"/>
              <a:gd name="connsiteX0" fmla="*/ 0 w 664063"/>
              <a:gd name="connsiteY0" fmla="*/ 87657 h 348095"/>
              <a:gd name="connsiteX1" fmla="*/ 116728 w 664063"/>
              <a:gd name="connsiteY1" fmla="*/ 45748 h 348095"/>
              <a:gd name="connsiteX2" fmla="*/ 274612 w 664063"/>
              <a:gd name="connsiteY2" fmla="*/ 52845 h 348095"/>
              <a:gd name="connsiteX3" fmla="*/ 503166 w 664063"/>
              <a:gd name="connsiteY3" fmla="*/ 94209 h 348095"/>
              <a:gd name="connsiteX4" fmla="*/ 493224 w 664063"/>
              <a:gd name="connsiteY4" fmla="*/ 0 h 348095"/>
              <a:gd name="connsiteX5" fmla="*/ 664063 w 664063"/>
              <a:gd name="connsiteY5" fmla="*/ 203735 h 348095"/>
              <a:gd name="connsiteX6" fmla="*/ 472076 w 664063"/>
              <a:gd name="connsiteY6" fmla="*/ 348095 h 348095"/>
              <a:gd name="connsiteX7" fmla="*/ 494445 w 664063"/>
              <a:gd name="connsiteY7" fmla="*/ 243810 h 348095"/>
              <a:gd name="connsiteX8" fmla="*/ 346774 w 664063"/>
              <a:gd name="connsiteY8" fmla="*/ 211635 h 348095"/>
              <a:gd name="connsiteX9" fmla="*/ 150028 w 664063"/>
              <a:gd name="connsiteY9" fmla="*/ 224555 h 348095"/>
              <a:gd name="connsiteX10" fmla="*/ 0 w 664063"/>
              <a:gd name="connsiteY10" fmla="*/ 262970 h 348095"/>
              <a:gd name="connsiteX11" fmla="*/ 0 w 664063"/>
              <a:gd name="connsiteY11" fmla="*/ 87657 h 348095"/>
              <a:gd name="connsiteX0" fmla="*/ 0 w 664063"/>
              <a:gd name="connsiteY0" fmla="*/ 93667 h 354105"/>
              <a:gd name="connsiteX1" fmla="*/ 116728 w 664063"/>
              <a:gd name="connsiteY1" fmla="*/ 51758 h 354105"/>
              <a:gd name="connsiteX2" fmla="*/ 274612 w 664063"/>
              <a:gd name="connsiteY2" fmla="*/ 58855 h 354105"/>
              <a:gd name="connsiteX3" fmla="*/ 503166 w 664063"/>
              <a:gd name="connsiteY3" fmla="*/ 100219 h 354105"/>
              <a:gd name="connsiteX4" fmla="*/ 505741 w 664063"/>
              <a:gd name="connsiteY4" fmla="*/ 0 h 354105"/>
              <a:gd name="connsiteX5" fmla="*/ 664063 w 664063"/>
              <a:gd name="connsiteY5" fmla="*/ 209745 h 354105"/>
              <a:gd name="connsiteX6" fmla="*/ 472076 w 664063"/>
              <a:gd name="connsiteY6" fmla="*/ 354105 h 354105"/>
              <a:gd name="connsiteX7" fmla="*/ 494445 w 664063"/>
              <a:gd name="connsiteY7" fmla="*/ 249820 h 354105"/>
              <a:gd name="connsiteX8" fmla="*/ 346774 w 664063"/>
              <a:gd name="connsiteY8" fmla="*/ 217645 h 354105"/>
              <a:gd name="connsiteX9" fmla="*/ 150028 w 664063"/>
              <a:gd name="connsiteY9" fmla="*/ 230565 h 354105"/>
              <a:gd name="connsiteX10" fmla="*/ 0 w 664063"/>
              <a:gd name="connsiteY10" fmla="*/ 268980 h 354105"/>
              <a:gd name="connsiteX11" fmla="*/ 0 w 664063"/>
              <a:gd name="connsiteY11" fmla="*/ 93667 h 354105"/>
              <a:gd name="connsiteX0" fmla="*/ 0 w 664063"/>
              <a:gd name="connsiteY0" fmla="*/ 93667 h 354105"/>
              <a:gd name="connsiteX1" fmla="*/ 116728 w 664063"/>
              <a:gd name="connsiteY1" fmla="*/ 51758 h 354105"/>
              <a:gd name="connsiteX2" fmla="*/ 274612 w 664063"/>
              <a:gd name="connsiteY2" fmla="*/ 58855 h 354105"/>
              <a:gd name="connsiteX3" fmla="*/ 416681 w 664063"/>
              <a:gd name="connsiteY3" fmla="*/ 72641 h 354105"/>
              <a:gd name="connsiteX4" fmla="*/ 503166 w 664063"/>
              <a:gd name="connsiteY4" fmla="*/ 100219 h 354105"/>
              <a:gd name="connsiteX5" fmla="*/ 505741 w 664063"/>
              <a:gd name="connsiteY5" fmla="*/ 0 h 354105"/>
              <a:gd name="connsiteX6" fmla="*/ 664063 w 664063"/>
              <a:gd name="connsiteY6" fmla="*/ 209745 h 354105"/>
              <a:gd name="connsiteX7" fmla="*/ 472076 w 664063"/>
              <a:gd name="connsiteY7" fmla="*/ 354105 h 354105"/>
              <a:gd name="connsiteX8" fmla="*/ 494445 w 664063"/>
              <a:gd name="connsiteY8" fmla="*/ 249820 h 354105"/>
              <a:gd name="connsiteX9" fmla="*/ 346774 w 664063"/>
              <a:gd name="connsiteY9" fmla="*/ 217645 h 354105"/>
              <a:gd name="connsiteX10" fmla="*/ 150028 w 664063"/>
              <a:gd name="connsiteY10" fmla="*/ 230565 h 354105"/>
              <a:gd name="connsiteX11" fmla="*/ 0 w 664063"/>
              <a:gd name="connsiteY11" fmla="*/ 268980 h 354105"/>
              <a:gd name="connsiteX12" fmla="*/ 0 w 664063"/>
              <a:gd name="connsiteY12" fmla="*/ 93667 h 354105"/>
              <a:gd name="connsiteX0" fmla="*/ 0 w 664063"/>
              <a:gd name="connsiteY0" fmla="*/ 93667 h 354105"/>
              <a:gd name="connsiteX1" fmla="*/ 116728 w 664063"/>
              <a:gd name="connsiteY1" fmla="*/ 51758 h 354105"/>
              <a:gd name="connsiteX2" fmla="*/ 269958 w 664063"/>
              <a:gd name="connsiteY2" fmla="*/ 52936 h 354105"/>
              <a:gd name="connsiteX3" fmla="*/ 416681 w 664063"/>
              <a:gd name="connsiteY3" fmla="*/ 72641 h 354105"/>
              <a:gd name="connsiteX4" fmla="*/ 503166 w 664063"/>
              <a:gd name="connsiteY4" fmla="*/ 100219 h 354105"/>
              <a:gd name="connsiteX5" fmla="*/ 505741 w 664063"/>
              <a:gd name="connsiteY5" fmla="*/ 0 h 354105"/>
              <a:gd name="connsiteX6" fmla="*/ 664063 w 664063"/>
              <a:gd name="connsiteY6" fmla="*/ 209745 h 354105"/>
              <a:gd name="connsiteX7" fmla="*/ 472076 w 664063"/>
              <a:gd name="connsiteY7" fmla="*/ 354105 h 354105"/>
              <a:gd name="connsiteX8" fmla="*/ 494445 w 664063"/>
              <a:gd name="connsiteY8" fmla="*/ 249820 h 354105"/>
              <a:gd name="connsiteX9" fmla="*/ 346774 w 664063"/>
              <a:gd name="connsiteY9" fmla="*/ 217645 h 354105"/>
              <a:gd name="connsiteX10" fmla="*/ 150028 w 664063"/>
              <a:gd name="connsiteY10" fmla="*/ 230565 h 354105"/>
              <a:gd name="connsiteX11" fmla="*/ 0 w 664063"/>
              <a:gd name="connsiteY11" fmla="*/ 268980 h 354105"/>
              <a:gd name="connsiteX12" fmla="*/ 0 w 664063"/>
              <a:gd name="connsiteY12" fmla="*/ 93667 h 354105"/>
              <a:gd name="connsiteX0" fmla="*/ 0 w 664063"/>
              <a:gd name="connsiteY0" fmla="*/ 93667 h 354105"/>
              <a:gd name="connsiteX1" fmla="*/ 116728 w 664063"/>
              <a:gd name="connsiteY1" fmla="*/ 51758 h 354105"/>
              <a:gd name="connsiteX2" fmla="*/ 269958 w 664063"/>
              <a:gd name="connsiteY2" fmla="*/ 52936 h 354105"/>
              <a:gd name="connsiteX3" fmla="*/ 416681 w 664063"/>
              <a:gd name="connsiteY3" fmla="*/ 72641 h 354105"/>
              <a:gd name="connsiteX4" fmla="*/ 503166 w 664063"/>
              <a:gd name="connsiteY4" fmla="*/ 100219 h 354105"/>
              <a:gd name="connsiteX5" fmla="*/ 505741 w 664063"/>
              <a:gd name="connsiteY5" fmla="*/ 0 h 354105"/>
              <a:gd name="connsiteX6" fmla="*/ 664063 w 664063"/>
              <a:gd name="connsiteY6" fmla="*/ 209745 h 354105"/>
              <a:gd name="connsiteX7" fmla="*/ 472076 w 664063"/>
              <a:gd name="connsiteY7" fmla="*/ 354105 h 354105"/>
              <a:gd name="connsiteX8" fmla="*/ 494445 w 664063"/>
              <a:gd name="connsiteY8" fmla="*/ 249820 h 354105"/>
              <a:gd name="connsiteX9" fmla="*/ 346774 w 664063"/>
              <a:gd name="connsiteY9" fmla="*/ 217645 h 354105"/>
              <a:gd name="connsiteX10" fmla="*/ 150028 w 664063"/>
              <a:gd name="connsiteY10" fmla="*/ 230565 h 354105"/>
              <a:gd name="connsiteX11" fmla="*/ 1220 w 664063"/>
              <a:gd name="connsiteY11" fmla="*/ 249820 h 354105"/>
              <a:gd name="connsiteX12" fmla="*/ 0 w 664063"/>
              <a:gd name="connsiteY12" fmla="*/ 93667 h 354105"/>
              <a:gd name="connsiteX0" fmla="*/ 0 w 667452"/>
              <a:gd name="connsiteY0" fmla="*/ 77173 h 354105"/>
              <a:gd name="connsiteX1" fmla="*/ 120117 w 667452"/>
              <a:gd name="connsiteY1" fmla="*/ 51758 h 354105"/>
              <a:gd name="connsiteX2" fmla="*/ 273347 w 667452"/>
              <a:gd name="connsiteY2" fmla="*/ 52936 h 354105"/>
              <a:gd name="connsiteX3" fmla="*/ 420070 w 667452"/>
              <a:gd name="connsiteY3" fmla="*/ 72641 h 354105"/>
              <a:gd name="connsiteX4" fmla="*/ 506555 w 667452"/>
              <a:gd name="connsiteY4" fmla="*/ 100219 h 354105"/>
              <a:gd name="connsiteX5" fmla="*/ 509130 w 667452"/>
              <a:gd name="connsiteY5" fmla="*/ 0 h 354105"/>
              <a:gd name="connsiteX6" fmla="*/ 667452 w 667452"/>
              <a:gd name="connsiteY6" fmla="*/ 209745 h 354105"/>
              <a:gd name="connsiteX7" fmla="*/ 475465 w 667452"/>
              <a:gd name="connsiteY7" fmla="*/ 354105 h 354105"/>
              <a:gd name="connsiteX8" fmla="*/ 497834 w 667452"/>
              <a:gd name="connsiteY8" fmla="*/ 249820 h 354105"/>
              <a:gd name="connsiteX9" fmla="*/ 350163 w 667452"/>
              <a:gd name="connsiteY9" fmla="*/ 217645 h 354105"/>
              <a:gd name="connsiteX10" fmla="*/ 153417 w 667452"/>
              <a:gd name="connsiteY10" fmla="*/ 230565 h 354105"/>
              <a:gd name="connsiteX11" fmla="*/ 4609 w 667452"/>
              <a:gd name="connsiteY11" fmla="*/ 249820 h 354105"/>
              <a:gd name="connsiteX12" fmla="*/ 0 w 667452"/>
              <a:gd name="connsiteY12" fmla="*/ 77173 h 354105"/>
              <a:gd name="connsiteX0" fmla="*/ 0 w 685121"/>
              <a:gd name="connsiteY0" fmla="*/ 108307 h 354105"/>
              <a:gd name="connsiteX1" fmla="*/ 137786 w 685121"/>
              <a:gd name="connsiteY1" fmla="*/ 51758 h 354105"/>
              <a:gd name="connsiteX2" fmla="*/ 291016 w 685121"/>
              <a:gd name="connsiteY2" fmla="*/ 52936 h 354105"/>
              <a:gd name="connsiteX3" fmla="*/ 437739 w 685121"/>
              <a:gd name="connsiteY3" fmla="*/ 72641 h 354105"/>
              <a:gd name="connsiteX4" fmla="*/ 524224 w 685121"/>
              <a:gd name="connsiteY4" fmla="*/ 100219 h 354105"/>
              <a:gd name="connsiteX5" fmla="*/ 526799 w 685121"/>
              <a:gd name="connsiteY5" fmla="*/ 0 h 354105"/>
              <a:gd name="connsiteX6" fmla="*/ 685121 w 685121"/>
              <a:gd name="connsiteY6" fmla="*/ 209745 h 354105"/>
              <a:gd name="connsiteX7" fmla="*/ 493134 w 685121"/>
              <a:gd name="connsiteY7" fmla="*/ 354105 h 354105"/>
              <a:gd name="connsiteX8" fmla="*/ 515503 w 685121"/>
              <a:gd name="connsiteY8" fmla="*/ 249820 h 354105"/>
              <a:gd name="connsiteX9" fmla="*/ 367832 w 685121"/>
              <a:gd name="connsiteY9" fmla="*/ 217645 h 354105"/>
              <a:gd name="connsiteX10" fmla="*/ 171086 w 685121"/>
              <a:gd name="connsiteY10" fmla="*/ 230565 h 354105"/>
              <a:gd name="connsiteX11" fmla="*/ 22278 w 685121"/>
              <a:gd name="connsiteY11" fmla="*/ 249820 h 354105"/>
              <a:gd name="connsiteX12" fmla="*/ 0 w 685121"/>
              <a:gd name="connsiteY12" fmla="*/ 108307 h 354105"/>
              <a:gd name="connsiteX0" fmla="*/ 0 w 685121"/>
              <a:gd name="connsiteY0" fmla="*/ 108307 h 354105"/>
              <a:gd name="connsiteX1" fmla="*/ 146461 w 685121"/>
              <a:gd name="connsiteY1" fmla="*/ 68884 h 354105"/>
              <a:gd name="connsiteX2" fmla="*/ 291016 w 685121"/>
              <a:gd name="connsiteY2" fmla="*/ 52936 h 354105"/>
              <a:gd name="connsiteX3" fmla="*/ 437739 w 685121"/>
              <a:gd name="connsiteY3" fmla="*/ 72641 h 354105"/>
              <a:gd name="connsiteX4" fmla="*/ 524224 w 685121"/>
              <a:gd name="connsiteY4" fmla="*/ 100219 h 354105"/>
              <a:gd name="connsiteX5" fmla="*/ 526799 w 685121"/>
              <a:gd name="connsiteY5" fmla="*/ 0 h 354105"/>
              <a:gd name="connsiteX6" fmla="*/ 685121 w 685121"/>
              <a:gd name="connsiteY6" fmla="*/ 209745 h 354105"/>
              <a:gd name="connsiteX7" fmla="*/ 493134 w 685121"/>
              <a:gd name="connsiteY7" fmla="*/ 354105 h 354105"/>
              <a:gd name="connsiteX8" fmla="*/ 515503 w 685121"/>
              <a:gd name="connsiteY8" fmla="*/ 249820 h 354105"/>
              <a:gd name="connsiteX9" fmla="*/ 367832 w 685121"/>
              <a:gd name="connsiteY9" fmla="*/ 217645 h 354105"/>
              <a:gd name="connsiteX10" fmla="*/ 171086 w 685121"/>
              <a:gd name="connsiteY10" fmla="*/ 230565 h 354105"/>
              <a:gd name="connsiteX11" fmla="*/ 22278 w 685121"/>
              <a:gd name="connsiteY11" fmla="*/ 249820 h 354105"/>
              <a:gd name="connsiteX12" fmla="*/ 0 w 685121"/>
              <a:gd name="connsiteY12" fmla="*/ 108307 h 354105"/>
              <a:gd name="connsiteX0" fmla="*/ 0 w 685121"/>
              <a:gd name="connsiteY0" fmla="*/ 108307 h 354105"/>
              <a:gd name="connsiteX1" fmla="*/ 146461 w 685121"/>
              <a:gd name="connsiteY1" fmla="*/ 68884 h 354105"/>
              <a:gd name="connsiteX2" fmla="*/ 299014 w 685121"/>
              <a:gd name="connsiteY2" fmla="*/ 66764 h 354105"/>
              <a:gd name="connsiteX3" fmla="*/ 437739 w 685121"/>
              <a:gd name="connsiteY3" fmla="*/ 72641 h 354105"/>
              <a:gd name="connsiteX4" fmla="*/ 524224 w 685121"/>
              <a:gd name="connsiteY4" fmla="*/ 100219 h 354105"/>
              <a:gd name="connsiteX5" fmla="*/ 526799 w 685121"/>
              <a:gd name="connsiteY5" fmla="*/ 0 h 354105"/>
              <a:gd name="connsiteX6" fmla="*/ 685121 w 685121"/>
              <a:gd name="connsiteY6" fmla="*/ 209745 h 354105"/>
              <a:gd name="connsiteX7" fmla="*/ 493134 w 685121"/>
              <a:gd name="connsiteY7" fmla="*/ 354105 h 354105"/>
              <a:gd name="connsiteX8" fmla="*/ 515503 w 685121"/>
              <a:gd name="connsiteY8" fmla="*/ 249820 h 354105"/>
              <a:gd name="connsiteX9" fmla="*/ 367832 w 685121"/>
              <a:gd name="connsiteY9" fmla="*/ 217645 h 354105"/>
              <a:gd name="connsiteX10" fmla="*/ 171086 w 685121"/>
              <a:gd name="connsiteY10" fmla="*/ 230565 h 354105"/>
              <a:gd name="connsiteX11" fmla="*/ 22278 w 685121"/>
              <a:gd name="connsiteY11" fmla="*/ 249820 h 354105"/>
              <a:gd name="connsiteX12" fmla="*/ 0 w 685121"/>
              <a:gd name="connsiteY12" fmla="*/ 108307 h 354105"/>
              <a:gd name="connsiteX0" fmla="*/ 0 w 685121"/>
              <a:gd name="connsiteY0" fmla="*/ 108307 h 354105"/>
              <a:gd name="connsiteX1" fmla="*/ 146461 w 685121"/>
              <a:gd name="connsiteY1" fmla="*/ 68884 h 354105"/>
              <a:gd name="connsiteX2" fmla="*/ 299014 w 685121"/>
              <a:gd name="connsiteY2" fmla="*/ 66764 h 354105"/>
              <a:gd name="connsiteX3" fmla="*/ 437739 w 685121"/>
              <a:gd name="connsiteY3" fmla="*/ 72641 h 354105"/>
              <a:gd name="connsiteX4" fmla="*/ 524178 w 685121"/>
              <a:gd name="connsiteY4" fmla="*/ 91633 h 354105"/>
              <a:gd name="connsiteX5" fmla="*/ 526799 w 685121"/>
              <a:gd name="connsiteY5" fmla="*/ 0 h 354105"/>
              <a:gd name="connsiteX6" fmla="*/ 685121 w 685121"/>
              <a:gd name="connsiteY6" fmla="*/ 209745 h 354105"/>
              <a:gd name="connsiteX7" fmla="*/ 493134 w 685121"/>
              <a:gd name="connsiteY7" fmla="*/ 354105 h 354105"/>
              <a:gd name="connsiteX8" fmla="*/ 515503 w 685121"/>
              <a:gd name="connsiteY8" fmla="*/ 249820 h 354105"/>
              <a:gd name="connsiteX9" fmla="*/ 367832 w 685121"/>
              <a:gd name="connsiteY9" fmla="*/ 217645 h 354105"/>
              <a:gd name="connsiteX10" fmla="*/ 171086 w 685121"/>
              <a:gd name="connsiteY10" fmla="*/ 230565 h 354105"/>
              <a:gd name="connsiteX11" fmla="*/ 22278 w 685121"/>
              <a:gd name="connsiteY11" fmla="*/ 249820 h 354105"/>
              <a:gd name="connsiteX12" fmla="*/ 0 w 685121"/>
              <a:gd name="connsiteY12" fmla="*/ 108307 h 354105"/>
              <a:gd name="connsiteX0" fmla="*/ 0 w 685121"/>
              <a:gd name="connsiteY0" fmla="*/ 108307 h 354105"/>
              <a:gd name="connsiteX1" fmla="*/ 146461 w 685121"/>
              <a:gd name="connsiteY1" fmla="*/ 68884 h 354105"/>
              <a:gd name="connsiteX2" fmla="*/ 299014 w 685121"/>
              <a:gd name="connsiteY2" fmla="*/ 66764 h 354105"/>
              <a:gd name="connsiteX3" fmla="*/ 437739 w 685121"/>
              <a:gd name="connsiteY3" fmla="*/ 72641 h 354105"/>
              <a:gd name="connsiteX4" fmla="*/ 524178 w 685121"/>
              <a:gd name="connsiteY4" fmla="*/ 91633 h 354105"/>
              <a:gd name="connsiteX5" fmla="*/ 526799 w 685121"/>
              <a:gd name="connsiteY5" fmla="*/ 0 h 354105"/>
              <a:gd name="connsiteX6" fmla="*/ 685121 w 685121"/>
              <a:gd name="connsiteY6" fmla="*/ 209745 h 354105"/>
              <a:gd name="connsiteX7" fmla="*/ 493134 w 685121"/>
              <a:gd name="connsiteY7" fmla="*/ 354105 h 354105"/>
              <a:gd name="connsiteX8" fmla="*/ 507505 w 685121"/>
              <a:gd name="connsiteY8" fmla="*/ 235994 h 354105"/>
              <a:gd name="connsiteX9" fmla="*/ 367832 w 685121"/>
              <a:gd name="connsiteY9" fmla="*/ 217645 h 354105"/>
              <a:gd name="connsiteX10" fmla="*/ 171086 w 685121"/>
              <a:gd name="connsiteY10" fmla="*/ 230565 h 354105"/>
              <a:gd name="connsiteX11" fmla="*/ 22278 w 685121"/>
              <a:gd name="connsiteY11" fmla="*/ 249820 h 354105"/>
              <a:gd name="connsiteX12" fmla="*/ 0 w 685121"/>
              <a:gd name="connsiteY12" fmla="*/ 108307 h 354105"/>
              <a:gd name="connsiteX0" fmla="*/ 0 w 685121"/>
              <a:gd name="connsiteY0" fmla="*/ 108307 h 337024"/>
              <a:gd name="connsiteX1" fmla="*/ 146461 w 685121"/>
              <a:gd name="connsiteY1" fmla="*/ 68884 h 337024"/>
              <a:gd name="connsiteX2" fmla="*/ 299014 w 685121"/>
              <a:gd name="connsiteY2" fmla="*/ 66764 h 337024"/>
              <a:gd name="connsiteX3" fmla="*/ 437739 w 685121"/>
              <a:gd name="connsiteY3" fmla="*/ 72641 h 337024"/>
              <a:gd name="connsiteX4" fmla="*/ 524178 w 685121"/>
              <a:gd name="connsiteY4" fmla="*/ 91633 h 337024"/>
              <a:gd name="connsiteX5" fmla="*/ 526799 w 685121"/>
              <a:gd name="connsiteY5" fmla="*/ 0 h 337024"/>
              <a:gd name="connsiteX6" fmla="*/ 685121 w 685121"/>
              <a:gd name="connsiteY6" fmla="*/ 209745 h 337024"/>
              <a:gd name="connsiteX7" fmla="*/ 475873 w 685121"/>
              <a:gd name="connsiteY7" fmla="*/ 337024 h 337024"/>
              <a:gd name="connsiteX8" fmla="*/ 507505 w 685121"/>
              <a:gd name="connsiteY8" fmla="*/ 235994 h 337024"/>
              <a:gd name="connsiteX9" fmla="*/ 367832 w 685121"/>
              <a:gd name="connsiteY9" fmla="*/ 217645 h 337024"/>
              <a:gd name="connsiteX10" fmla="*/ 171086 w 685121"/>
              <a:gd name="connsiteY10" fmla="*/ 230565 h 337024"/>
              <a:gd name="connsiteX11" fmla="*/ 22278 w 685121"/>
              <a:gd name="connsiteY11" fmla="*/ 249820 h 337024"/>
              <a:gd name="connsiteX12" fmla="*/ 0 w 685121"/>
              <a:gd name="connsiteY12" fmla="*/ 108307 h 337024"/>
              <a:gd name="connsiteX0" fmla="*/ 0 w 685121"/>
              <a:gd name="connsiteY0" fmla="*/ 108263 h 336980"/>
              <a:gd name="connsiteX1" fmla="*/ 146461 w 685121"/>
              <a:gd name="connsiteY1" fmla="*/ 68840 h 336980"/>
              <a:gd name="connsiteX2" fmla="*/ 299014 w 685121"/>
              <a:gd name="connsiteY2" fmla="*/ 66720 h 336980"/>
              <a:gd name="connsiteX3" fmla="*/ 437739 w 685121"/>
              <a:gd name="connsiteY3" fmla="*/ 72597 h 336980"/>
              <a:gd name="connsiteX4" fmla="*/ 524178 w 685121"/>
              <a:gd name="connsiteY4" fmla="*/ 91589 h 336980"/>
              <a:gd name="connsiteX5" fmla="*/ 518214 w 685121"/>
              <a:gd name="connsiteY5" fmla="*/ 0 h 336980"/>
              <a:gd name="connsiteX6" fmla="*/ 685121 w 685121"/>
              <a:gd name="connsiteY6" fmla="*/ 209701 h 336980"/>
              <a:gd name="connsiteX7" fmla="*/ 475873 w 685121"/>
              <a:gd name="connsiteY7" fmla="*/ 336980 h 336980"/>
              <a:gd name="connsiteX8" fmla="*/ 507505 w 685121"/>
              <a:gd name="connsiteY8" fmla="*/ 235950 h 336980"/>
              <a:gd name="connsiteX9" fmla="*/ 367832 w 685121"/>
              <a:gd name="connsiteY9" fmla="*/ 217601 h 336980"/>
              <a:gd name="connsiteX10" fmla="*/ 171086 w 685121"/>
              <a:gd name="connsiteY10" fmla="*/ 230521 h 336980"/>
              <a:gd name="connsiteX11" fmla="*/ 22278 w 685121"/>
              <a:gd name="connsiteY11" fmla="*/ 249776 h 336980"/>
              <a:gd name="connsiteX12" fmla="*/ 0 w 685121"/>
              <a:gd name="connsiteY12" fmla="*/ 108263 h 336980"/>
              <a:gd name="connsiteX0" fmla="*/ 0 w 689685"/>
              <a:gd name="connsiteY0" fmla="*/ 108263 h 336980"/>
              <a:gd name="connsiteX1" fmla="*/ 146461 w 689685"/>
              <a:gd name="connsiteY1" fmla="*/ 68840 h 336980"/>
              <a:gd name="connsiteX2" fmla="*/ 299014 w 689685"/>
              <a:gd name="connsiteY2" fmla="*/ 66720 h 336980"/>
              <a:gd name="connsiteX3" fmla="*/ 437739 w 689685"/>
              <a:gd name="connsiteY3" fmla="*/ 72597 h 336980"/>
              <a:gd name="connsiteX4" fmla="*/ 524178 w 689685"/>
              <a:gd name="connsiteY4" fmla="*/ 91589 h 336980"/>
              <a:gd name="connsiteX5" fmla="*/ 518214 w 689685"/>
              <a:gd name="connsiteY5" fmla="*/ 0 h 336980"/>
              <a:gd name="connsiteX6" fmla="*/ 689685 w 689685"/>
              <a:gd name="connsiteY6" fmla="*/ 198449 h 336980"/>
              <a:gd name="connsiteX7" fmla="*/ 475873 w 689685"/>
              <a:gd name="connsiteY7" fmla="*/ 336980 h 336980"/>
              <a:gd name="connsiteX8" fmla="*/ 507505 w 689685"/>
              <a:gd name="connsiteY8" fmla="*/ 235950 h 336980"/>
              <a:gd name="connsiteX9" fmla="*/ 367832 w 689685"/>
              <a:gd name="connsiteY9" fmla="*/ 217601 h 336980"/>
              <a:gd name="connsiteX10" fmla="*/ 171086 w 689685"/>
              <a:gd name="connsiteY10" fmla="*/ 230521 h 336980"/>
              <a:gd name="connsiteX11" fmla="*/ 22278 w 689685"/>
              <a:gd name="connsiteY11" fmla="*/ 249776 h 336980"/>
              <a:gd name="connsiteX12" fmla="*/ 0 w 689685"/>
              <a:gd name="connsiteY12" fmla="*/ 108263 h 336980"/>
              <a:gd name="connsiteX0" fmla="*/ 0 w 700682"/>
              <a:gd name="connsiteY0" fmla="*/ 127337 h 336980"/>
              <a:gd name="connsiteX1" fmla="*/ 157458 w 700682"/>
              <a:gd name="connsiteY1" fmla="*/ 68840 h 336980"/>
              <a:gd name="connsiteX2" fmla="*/ 310011 w 700682"/>
              <a:gd name="connsiteY2" fmla="*/ 66720 h 336980"/>
              <a:gd name="connsiteX3" fmla="*/ 448736 w 700682"/>
              <a:gd name="connsiteY3" fmla="*/ 72597 h 336980"/>
              <a:gd name="connsiteX4" fmla="*/ 535175 w 700682"/>
              <a:gd name="connsiteY4" fmla="*/ 91589 h 336980"/>
              <a:gd name="connsiteX5" fmla="*/ 529211 w 700682"/>
              <a:gd name="connsiteY5" fmla="*/ 0 h 336980"/>
              <a:gd name="connsiteX6" fmla="*/ 700682 w 700682"/>
              <a:gd name="connsiteY6" fmla="*/ 198449 h 336980"/>
              <a:gd name="connsiteX7" fmla="*/ 486870 w 700682"/>
              <a:gd name="connsiteY7" fmla="*/ 336980 h 336980"/>
              <a:gd name="connsiteX8" fmla="*/ 518502 w 700682"/>
              <a:gd name="connsiteY8" fmla="*/ 235950 h 336980"/>
              <a:gd name="connsiteX9" fmla="*/ 378829 w 700682"/>
              <a:gd name="connsiteY9" fmla="*/ 217601 h 336980"/>
              <a:gd name="connsiteX10" fmla="*/ 182083 w 700682"/>
              <a:gd name="connsiteY10" fmla="*/ 230521 h 336980"/>
              <a:gd name="connsiteX11" fmla="*/ 33275 w 700682"/>
              <a:gd name="connsiteY11" fmla="*/ 249776 h 336980"/>
              <a:gd name="connsiteX12" fmla="*/ 0 w 700682"/>
              <a:gd name="connsiteY12" fmla="*/ 127337 h 336980"/>
              <a:gd name="connsiteX0" fmla="*/ 0 w 700682"/>
              <a:gd name="connsiteY0" fmla="*/ 127337 h 336980"/>
              <a:gd name="connsiteX1" fmla="*/ 157458 w 700682"/>
              <a:gd name="connsiteY1" fmla="*/ 68840 h 336980"/>
              <a:gd name="connsiteX2" fmla="*/ 310011 w 700682"/>
              <a:gd name="connsiteY2" fmla="*/ 66720 h 336980"/>
              <a:gd name="connsiteX3" fmla="*/ 448736 w 700682"/>
              <a:gd name="connsiteY3" fmla="*/ 72597 h 336980"/>
              <a:gd name="connsiteX4" fmla="*/ 535175 w 700682"/>
              <a:gd name="connsiteY4" fmla="*/ 91589 h 336980"/>
              <a:gd name="connsiteX5" fmla="*/ 529211 w 700682"/>
              <a:gd name="connsiteY5" fmla="*/ 0 h 336980"/>
              <a:gd name="connsiteX6" fmla="*/ 700682 w 700682"/>
              <a:gd name="connsiteY6" fmla="*/ 198449 h 336980"/>
              <a:gd name="connsiteX7" fmla="*/ 486870 w 700682"/>
              <a:gd name="connsiteY7" fmla="*/ 336980 h 336980"/>
              <a:gd name="connsiteX8" fmla="*/ 518502 w 700682"/>
              <a:gd name="connsiteY8" fmla="*/ 235950 h 336980"/>
              <a:gd name="connsiteX9" fmla="*/ 378829 w 700682"/>
              <a:gd name="connsiteY9" fmla="*/ 217601 h 336980"/>
              <a:gd name="connsiteX10" fmla="*/ 182083 w 700682"/>
              <a:gd name="connsiteY10" fmla="*/ 230521 h 336980"/>
              <a:gd name="connsiteX11" fmla="*/ 59518 w 700682"/>
              <a:gd name="connsiteY11" fmla="*/ 261717 h 336980"/>
              <a:gd name="connsiteX12" fmla="*/ 0 w 700682"/>
              <a:gd name="connsiteY12" fmla="*/ 127337 h 336980"/>
              <a:gd name="connsiteX0" fmla="*/ 0 w 700682"/>
              <a:gd name="connsiteY0" fmla="*/ 127337 h 336980"/>
              <a:gd name="connsiteX1" fmla="*/ 157458 w 700682"/>
              <a:gd name="connsiteY1" fmla="*/ 68840 h 336980"/>
              <a:gd name="connsiteX2" fmla="*/ 310011 w 700682"/>
              <a:gd name="connsiteY2" fmla="*/ 66720 h 336980"/>
              <a:gd name="connsiteX3" fmla="*/ 448736 w 700682"/>
              <a:gd name="connsiteY3" fmla="*/ 72597 h 336980"/>
              <a:gd name="connsiteX4" fmla="*/ 535175 w 700682"/>
              <a:gd name="connsiteY4" fmla="*/ 91589 h 336980"/>
              <a:gd name="connsiteX5" fmla="*/ 529211 w 700682"/>
              <a:gd name="connsiteY5" fmla="*/ 0 h 336980"/>
              <a:gd name="connsiteX6" fmla="*/ 700682 w 700682"/>
              <a:gd name="connsiteY6" fmla="*/ 198449 h 336980"/>
              <a:gd name="connsiteX7" fmla="*/ 486870 w 700682"/>
              <a:gd name="connsiteY7" fmla="*/ 336980 h 336980"/>
              <a:gd name="connsiteX8" fmla="*/ 518502 w 700682"/>
              <a:gd name="connsiteY8" fmla="*/ 235950 h 336980"/>
              <a:gd name="connsiteX9" fmla="*/ 378829 w 700682"/>
              <a:gd name="connsiteY9" fmla="*/ 217601 h 336980"/>
              <a:gd name="connsiteX10" fmla="*/ 196747 w 700682"/>
              <a:gd name="connsiteY10" fmla="*/ 205088 h 336980"/>
              <a:gd name="connsiteX11" fmla="*/ 59518 w 700682"/>
              <a:gd name="connsiteY11" fmla="*/ 261717 h 336980"/>
              <a:gd name="connsiteX12" fmla="*/ 0 w 700682"/>
              <a:gd name="connsiteY12" fmla="*/ 127337 h 336980"/>
              <a:gd name="connsiteX0" fmla="*/ 0 w 700682"/>
              <a:gd name="connsiteY0" fmla="*/ 127337 h 336980"/>
              <a:gd name="connsiteX1" fmla="*/ 157458 w 700682"/>
              <a:gd name="connsiteY1" fmla="*/ 68840 h 336980"/>
              <a:gd name="connsiteX2" fmla="*/ 310011 w 700682"/>
              <a:gd name="connsiteY2" fmla="*/ 66720 h 336980"/>
              <a:gd name="connsiteX3" fmla="*/ 448736 w 700682"/>
              <a:gd name="connsiteY3" fmla="*/ 72597 h 336980"/>
              <a:gd name="connsiteX4" fmla="*/ 535175 w 700682"/>
              <a:gd name="connsiteY4" fmla="*/ 91589 h 336980"/>
              <a:gd name="connsiteX5" fmla="*/ 529211 w 700682"/>
              <a:gd name="connsiteY5" fmla="*/ 0 h 336980"/>
              <a:gd name="connsiteX6" fmla="*/ 700682 w 700682"/>
              <a:gd name="connsiteY6" fmla="*/ 198449 h 336980"/>
              <a:gd name="connsiteX7" fmla="*/ 486870 w 700682"/>
              <a:gd name="connsiteY7" fmla="*/ 336980 h 336980"/>
              <a:gd name="connsiteX8" fmla="*/ 518502 w 700682"/>
              <a:gd name="connsiteY8" fmla="*/ 235950 h 336980"/>
              <a:gd name="connsiteX9" fmla="*/ 374233 w 700682"/>
              <a:gd name="connsiteY9" fmla="*/ 199456 h 336980"/>
              <a:gd name="connsiteX10" fmla="*/ 196747 w 700682"/>
              <a:gd name="connsiteY10" fmla="*/ 205088 h 336980"/>
              <a:gd name="connsiteX11" fmla="*/ 59518 w 700682"/>
              <a:gd name="connsiteY11" fmla="*/ 261717 h 336980"/>
              <a:gd name="connsiteX12" fmla="*/ 0 w 700682"/>
              <a:gd name="connsiteY12" fmla="*/ 127337 h 336980"/>
              <a:gd name="connsiteX0" fmla="*/ 0 w 700682"/>
              <a:gd name="connsiteY0" fmla="*/ 127337 h 336980"/>
              <a:gd name="connsiteX1" fmla="*/ 157458 w 700682"/>
              <a:gd name="connsiteY1" fmla="*/ 68840 h 336980"/>
              <a:gd name="connsiteX2" fmla="*/ 308907 w 700682"/>
              <a:gd name="connsiteY2" fmla="*/ 58190 h 336980"/>
              <a:gd name="connsiteX3" fmla="*/ 448736 w 700682"/>
              <a:gd name="connsiteY3" fmla="*/ 72597 h 336980"/>
              <a:gd name="connsiteX4" fmla="*/ 535175 w 700682"/>
              <a:gd name="connsiteY4" fmla="*/ 91589 h 336980"/>
              <a:gd name="connsiteX5" fmla="*/ 529211 w 700682"/>
              <a:gd name="connsiteY5" fmla="*/ 0 h 336980"/>
              <a:gd name="connsiteX6" fmla="*/ 700682 w 700682"/>
              <a:gd name="connsiteY6" fmla="*/ 198449 h 336980"/>
              <a:gd name="connsiteX7" fmla="*/ 486870 w 700682"/>
              <a:gd name="connsiteY7" fmla="*/ 336980 h 336980"/>
              <a:gd name="connsiteX8" fmla="*/ 518502 w 700682"/>
              <a:gd name="connsiteY8" fmla="*/ 235950 h 336980"/>
              <a:gd name="connsiteX9" fmla="*/ 374233 w 700682"/>
              <a:gd name="connsiteY9" fmla="*/ 199456 h 336980"/>
              <a:gd name="connsiteX10" fmla="*/ 196747 w 700682"/>
              <a:gd name="connsiteY10" fmla="*/ 205088 h 336980"/>
              <a:gd name="connsiteX11" fmla="*/ 59518 w 700682"/>
              <a:gd name="connsiteY11" fmla="*/ 261717 h 336980"/>
              <a:gd name="connsiteX12" fmla="*/ 0 w 700682"/>
              <a:gd name="connsiteY12" fmla="*/ 127337 h 336980"/>
              <a:gd name="connsiteX0" fmla="*/ 0 w 700682"/>
              <a:gd name="connsiteY0" fmla="*/ 127337 h 336980"/>
              <a:gd name="connsiteX1" fmla="*/ 157458 w 700682"/>
              <a:gd name="connsiteY1" fmla="*/ 68840 h 336980"/>
              <a:gd name="connsiteX2" fmla="*/ 308907 w 700682"/>
              <a:gd name="connsiteY2" fmla="*/ 58190 h 336980"/>
              <a:gd name="connsiteX3" fmla="*/ 448736 w 700682"/>
              <a:gd name="connsiteY3" fmla="*/ 72597 h 336980"/>
              <a:gd name="connsiteX4" fmla="*/ 535175 w 700682"/>
              <a:gd name="connsiteY4" fmla="*/ 91589 h 336980"/>
              <a:gd name="connsiteX5" fmla="*/ 529211 w 700682"/>
              <a:gd name="connsiteY5" fmla="*/ 0 h 336980"/>
              <a:gd name="connsiteX6" fmla="*/ 700682 w 700682"/>
              <a:gd name="connsiteY6" fmla="*/ 198449 h 336980"/>
              <a:gd name="connsiteX7" fmla="*/ 486870 w 700682"/>
              <a:gd name="connsiteY7" fmla="*/ 336980 h 336980"/>
              <a:gd name="connsiteX8" fmla="*/ 518502 w 700682"/>
              <a:gd name="connsiteY8" fmla="*/ 235950 h 336980"/>
              <a:gd name="connsiteX9" fmla="*/ 374233 w 700682"/>
              <a:gd name="connsiteY9" fmla="*/ 199456 h 336980"/>
              <a:gd name="connsiteX10" fmla="*/ 196747 w 700682"/>
              <a:gd name="connsiteY10" fmla="*/ 205088 h 336980"/>
              <a:gd name="connsiteX11" fmla="*/ 59518 w 700682"/>
              <a:gd name="connsiteY11" fmla="*/ 261717 h 336980"/>
              <a:gd name="connsiteX12" fmla="*/ 0 w 700682"/>
              <a:gd name="connsiteY12" fmla="*/ 127337 h 336980"/>
              <a:gd name="connsiteX0" fmla="*/ 0 w 700682"/>
              <a:gd name="connsiteY0" fmla="*/ 127337 h 336980"/>
              <a:gd name="connsiteX1" fmla="*/ 157458 w 700682"/>
              <a:gd name="connsiteY1" fmla="*/ 68840 h 336980"/>
              <a:gd name="connsiteX2" fmla="*/ 308907 w 700682"/>
              <a:gd name="connsiteY2" fmla="*/ 58190 h 336980"/>
              <a:gd name="connsiteX3" fmla="*/ 448736 w 700682"/>
              <a:gd name="connsiteY3" fmla="*/ 72597 h 336980"/>
              <a:gd name="connsiteX4" fmla="*/ 535175 w 700682"/>
              <a:gd name="connsiteY4" fmla="*/ 91589 h 336980"/>
              <a:gd name="connsiteX5" fmla="*/ 529211 w 700682"/>
              <a:gd name="connsiteY5" fmla="*/ 0 h 336980"/>
              <a:gd name="connsiteX6" fmla="*/ 700682 w 700682"/>
              <a:gd name="connsiteY6" fmla="*/ 198449 h 336980"/>
              <a:gd name="connsiteX7" fmla="*/ 486870 w 700682"/>
              <a:gd name="connsiteY7" fmla="*/ 336980 h 336980"/>
              <a:gd name="connsiteX8" fmla="*/ 518502 w 700682"/>
              <a:gd name="connsiteY8" fmla="*/ 235950 h 336980"/>
              <a:gd name="connsiteX9" fmla="*/ 374233 w 700682"/>
              <a:gd name="connsiteY9" fmla="*/ 199456 h 336980"/>
              <a:gd name="connsiteX10" fmla="*/ 196747 w 700682"/>
              <a:gd name="connsiteY10" fmla="*/ 205088 h 336980"/>
              <a:gd name="connsiteX11" fmla="*/ 59518 w 700682"/>
              <a:gd name="connsiteY11" fmla="*/ 261717 h 336980"/>
              <a:gd name="connsiteX12" fmla="*/ 0 w 700682"/>
              <a:gd name="connsiteY12" fmla="*/ 127337 h 336980"/>
              <a:gd name="connsiteX0" fmla="*/ 0 w 700682"/>
              <a:gd name="connsiteY0" fmla="*/ 127337 h 336980"/>
              <a:gd name="connsiteX1" fmla="*/ 157458 w 700682"/>
              <a:gd name="connsiteY1" fmla="*/ 68840 h 336980"/>
              <a:gd name="connsiteX2" fmla="*/ 308907 w 700682"/>
              <a:gd name="connsiteY2" fmla="*/ 58190 h 336980"/>
              <a:gd name="connsiteX3" fmla="*/ 448736 w 700682"/>
              <a:gd name="connsiteY3" fmla="*/ 72597 h 336980"/>
              <a:gd name="connsiteX4" fmla="*/ 535175 w 700682"/>
              <a:gd name="connsiteY4" fmla="*/ 91589 h 336980"/>
              <a:gd name="connsiteX5" fmla="*/ 529211 w 700682"/>
              <a:gd name="connsiteY5" fmla="*/ 0 h 336980"/>
              <a:gd name="connsiteX6" fmla="*/ 700682 w 700682"/>
              <a:gd name="connsiteY6" fmla="*/ 198449 h 336980"/>
              <a:gd name="connsiteX7" fmla="*/ 486870 w 700682"/>
              <a:gd name="connsiteY7" fmla="*/ 336980 h 336980"/>
              <a:gd name="connsiteX8" fmla="*/ 518502 w 700682"/>
              <a:gd name="connsiteY8" fmla="*/ 235950 h 336980"/>
              <a:gd name="connsiteX9" fmla="*/ 374233 w 700682"/>
              <a:gd name="connsiteY9" fmla="*/ 199456 h 336980"/>
              <a:gd name="connsiteX10" fmla="*/ 196747 w 700682"/>
              <a:gd name="connsiteY10" fmla="*/ 205088 h 336980"/>
              <a:gd name="connsiteX11" fmla="*/ 59518 w 700682"/>
              <a:gd name="connsiteY11" fmla="*/ 261717 h 336980"/>
              <a:gd name="connsiteX12" fmla="*/ 0 w 700682"/>
              <a:gd name="connsiteY12" fmla="*/ 127337 h 336980"/>
              <a:gd name="connsiteX0" fmla="*/ 0 w 700682"/>
              <a:gd name="connsiteY0" fmla="*/ 127337 h 336980"/>
              <a:gd name="connsiteX1" fmla="*/ 157458 w 700682"/>
              <a:gd name="connsiteY1" fmla="*/ 68840 h 336980"/>
              <a:gd name="connsiteX2" fmla="*/ 308907 w 700682"/>
              <a:gd name="connsiteY2" fmla="*/ 58190 h 336980"/>
              <a:gd name="connsiteX3" fmla="*/ 448736 w 700682"/>
              <a:gd name="connsiteY3" fmla="*/ 72597 h 336980"/>
              <a:gd name="connsiteX4" fmla="*/ 535175 w 700682"/>
              <a:gd name="connsiteY4" fmla="*/ 91589 h 336980"/>
              <a:gd name="connsiteX5" fmla="*/ 529211 w 700682"/>
              <a:gd name="connsiteY5" fmla="*/ 0 h 336980"/>
              <a:gd name="connsiteX6" fmla="*/ 700682 w 700682"/>
              <a:gd name="connsiteY6" fmla="*/ 198449 h 336980"/>
              <a:gd name="connsiteX7" fmla="*/ 486870 w 700682"/>
              <a:gd name="connsiteY7" fmla="*/ 336980 h 336980"/>
              <a:gd name="connsiteX8" fmla="*/ 518502 w 700682"/>
              <a:gd name="connsiteY8" fmla="*/ 235950 h 336980"/>
              <a:gd name="connsiteX9" fmla="*/ 374233 w 700682"/>
              <a:gd name="connsiteY9" fmla="*/ 199456 h 336980"/>
              <a:gd name="connsiteX10" fmla="*/ 196747 w 700682"/>
              <a:gd name="connsiteY10" fmla="*/ 205088 h 336980"/>
              <a:gd name="connsiteX11" fmla="*/ 59518 w 700682"/>
              <a:gd name="connsiteY11" fmla="*/ 261717 h 336980"/>
              <a:gd name="connsiteX12" fmla="*/ 0 w 700682"/>
              <a:gd name="connsiteY12" fmla="*/ 127337 h 336980"/>
              <a:gd name="connsiteX0" fmla="*/ 0 w 700682"/>
              <a:gd name="connsiteY0" fmla="*/ 127337 h 336980"/>
              <a:gd name="connsiteX1" fmla="*/ 157458 w 700682"/>
              <a:gd name="connsiteY1" fmla="*/ 68840 h 336980"/>
              <a:gd name="connsiteX2" fmla="*/ 308907 w 700682"/>
              <a:gd name="connsiteY2" fmla="*/ 58190 h 336980"/>
              <a:gd name="connsiteX3" fmla="*/ 448736 w 700682"/>
              <a:gd name="connsiteY3" fmla="*/ 72597 h 336980"/>
              <a:gd name="connsiteX4" fmla="*/ 535175 w 700682"/>
              <a:gd name="connsiteY4" fmla="*/ 91589 h 336980"/>
              <a:gd name="connsiteX5" fmla="*/ 529211 w 700682"/>
              <a:gd name="connsiteY5" fmla="*/ 0 h 336980"/>
              <a:gd name="connsiteX6" fmla="*/ 700682 w 700682"/>
              <a:gd name="connsiteY6" fmla="*/ 198449 h 336980"/>
              <a:gd name="connsiteX7" fmla="*/ 486870 w 700682"/>
              <a:gd name="connsiteY7" fmla="*/ 336980 h 336980"/>
              <a:gd name="connsiteX8" fmla="*/ 518502 w 700682"/>
              <a:gd name="connsiteY8" fmla="*/ 235950 h 336980"/>
              <a:gd name="connsiteX9" fmla="*/ 374233 w 700682"/>
              <a:gd name="connsiteY9" fmla="*/ 199456 h 336980"/>
              <a:gd name="connsiteX10" fmla="*/ 196747 w 700682"/>
              <a:gd name="connsiteY10" fmla="*/ 205088 h 336980"/>
              <a:gd name="connsiteX11" fmla="*/ 59518 w 700682"/>
              <a:gd name="connsiteY11" fmla="*/ 261717 h 336980"/>
              <a:gd name="connsiteX12" fmla="*/ 0 w 700682"/>
              <a:gd name="connsiteY12" fmla="*/ 127337 h 336980"/>
              <a:gd name="connsiteX0" fmla="*/ 0 w 700682"/>
              <a:gd name="connsiteY0" fmla="*/ 127337 h 336980"/>
              <a:gd name="connsiteX1" fmla="*/ 157458 w 700682"/>
              <a:gd name="connsiteY1" fmla="*/ 68840 h 336980"/>
              <a:gd name="connsiteX2" fmla="*/ 308907 w 700682"/>
              <a:gd name="connsiteY2" fmla="*/ 58190 h 336980"/>
              <a:gd name="connsiteX3" fmla="*/ 448736 w 700682"/>
              <a:gd name="connsiteY3" fmla="*/ 72597 h 336980"/>
              <a:gd name="connsiteX4" fmla="*/ 535175 w 700682"/>
              <a:gd name="connsiteY4" fmla="*/ 91589 h 336980"/>
              <a:gd name="connsiteX5" fmla="*/ 529211 w 700682"/>
              <a:gd name="connsiteY5" fmla="*/ 0 h 336980"/>
              <a:gd name="connsiteX6" fmla="*/ 700682 w 700682"/>
              <a:gd name="connsiteY6" fmla="*/ 198449 h 336980"/>
              <a:gd name="connsiteX7" fmla="*/ 486870 w 700682"/>
              <a:gd name="connsiteY7" fmla="*/ 336980 h 336980"/>
              <a:gd name="connsiteX8" fmla="*/ 518502 w 700682"/>
              <a:gd name="connsiteY8" fmla="*/ 235950 h 336980"/>
              <a:gd name="connsiteX9" fmla="*/ 374233 w 700682"/>
              <a:gd name="connsiteY9" fmla="*/ 199456 h 336980"/>
              <a:gd name="connsiteX10" fmla="*/ 196747 w 700682"/>
              <a:gd name="connsiteY10" fmla="*/ 205088 h 336980"/>
              <a:gd name="connsiteX11" fmla="*/ 59518 w 700682"/>
              <a:gd name="connsiteY11" fmla="*/ 261717 h 336980"/>
              <a:gd name="connsiteX12" fmla="*/ 0 w 700682"/>
              <a:gd name="connsiteY12" fmla="*/ 127337 h 336980"/>
              <a:gd name="connsiteX0" fmla="*/ 0 w 700682"/>
              <a:gd name="connsiteY0" fmla="*/ 127337 h 336980"/>
              <a:gd name="connsiteX1" fmla="*/ 157458 w 700682"/>
              <a:gd name="connsiteY1" fmla="*/ 68840 h 336980"/>
              <a:gd name="connsiteX2" fmla="*/ 308907 w 700682"/>
              <a:gd name="connsiteY2" fmla="*/ 58190 h 336980"/>
              <a:gd name="connsiteX3" fmla="*/ 448736 w 700682"/>
              <a:gd name="connsiteY3" fmla="*/ 72597 h 336980"/>
              <a:gd name="connsiteX4" fmla="*/ 535175 w 700682"/>
              <a:gd name="connsiteY4" fmla="*/ 91589 h 336980"/>
              <a:gd name="connsiteX5" fmla="*/ 529211 w 700682"/>
              <a:gd name="connsiteY5" fmla="*/ 0 h 336980"/>
              <a:gd name="connsiteX6" fmla="*/ 700682 w 700682"/>
              <a:gd name="connsiteY6" fmla="*/ 198449 h 336980"/>
              <a:gd name="connsiteX7" fmla="*/ 486870 w 700682"/>
              <a:gd name="connsiteY7" fmla="*/ 336980 h 336980"/>
              <a:gd name="connsiteX8" fmla="*/ 518502 w 700682"/>
              <a:gd name="connsiteY8" fmla="*/ 235950 h 336980"/>
              <a:gd name="connsiteX9" fmla="*/ 374233 w 700682"/>
              <a:gd name="connsiteY9" fmla="*/ 199456 h 336980"/>
              <a:gd name="connsiteX10" fmla="*/ 196747 w 700682"/>
              <a:gd name="connsiteY10" fmla="*/ 205088 h 336980"/>
              <a:gd name="connsiteX11" fmla="*/ 59518 w 700682"/>
              <a:gd name="connsiteY11" fmla="*/ 261717 h 336980"/>
              <a:gd name="connsiteX12" fmla="*/ 0 w 700682"/>
              <a:gd name="connsiteY12" fmla="*/ 127337 h 336980"/>
              <a:gd name="connsiteX0" fmla="*/ 0 w 700682"/>
              <a:gd name="connsiteY0" fmla="*/ 127337 h 336980"/>
              <a:gd name="connsiteX1" fmla="*/ 157458 w 700682"/>
              <a:gd name="connsiteY1" fmla="*/ 68840 h 336980"/>
              <a:gd name="connsiteX2" fmla="*/ 308907 w 700682"/>
              <a:gd name="connsiteY2" fmla="*/ 58190 h 336980"/>
              <a:gd name="connsiteX3" fmla="*/ 448736 w 700682"/>
              <a:gd name="connsiteY3" fmla="*/ 72597 h 336980"/>
              <a:gd name="connsiteX4" fmla="*/ 535175 w 700682"/>
              <a:gd name="connsiteY4" fmla="*/ 91589 h 336980"/>
              <a:gd name="connsiteX5" fmla="*/ 529211 w 700682"/>
              <a:gd name="connsiteY5" fmla="*/ 0 h 336980"/>
              <a:gd name="connsiteX6" fmla="*/ 700682 w 700682"/>
              <a:gd name="connsiteY6" fmla="*/ 198449 h 336980"/>
              <a:gd name="connsiteX7" fmla="*/ 486870 w 700682"/>
              <a:gd name="connsiteY7" fmla="*/ 336980 h 336980"/>
              <a:gd name="connsiteX8" fmla="*/ 518502 w 700682"/>
              <a:gd name="connsiteY8" fmla="*/ 235950 h 336980"/>
              <a:gd name="connsiteX9" fmla="*/ 374233 w 700682"/>
              <a:gd name="connsiteY9" fmla="*/ 199456 h 336980"/>
              <a:gd name="connsiteX10" fmla="*/ 196747 w 700682"/>
              <a:gd name="connsiteY10" fmla="*/ 205088 h 336980"/>
              <a:gd name="connsiteX11" fmla="*/ 59518 w 700682"/>
              <a:gd name="connsiteY11" fmla="*/ 261717 h 336980"/>
              <a:gd name="connsiteX12" fmla="*/ 0 w 700682"/>
              <a:gd name="connsiteY12" fmla="*/ 127337 h 336980"/>
              <a:gd name="connsiteX0" fmla="*/ 0 w 700682"/>
              <a:gd name="connsiteY0" fmla="*/ 127337 h 336980"/>
              <a:gd name="connsiteX1" fmla="*/ 157458 w 700682"/>
              <a:gd name="connsiteY1" fmla="*/ 68840 h 336980"/>
              <a:gd name="connsiteX2" fmla="*/ 308907 w 700682"/>
              <a:gd name="connsiteY2" fmla="*/ 58190 h 336980"/>
              <a:gd name="connsiteX3" fmla="*/ 448736 w 700682"/>
              <a:gd name="connsiteY3" fmla="*/ 72597 h 336980"/>
              <a:gd name="connsiteX4" fmla="*/ 535175 w 700682"/>
              <a:gd name="connsiteY4" fmla="*/ 91589 h 336980"/>
              <a:gd name="connsiteX5" fmla="*/ 529211 w 700682"/>
              <a:gd name="connsiteY5" fmla="*/ 0 h 336980"/>
              <a:gd name="connsiteX6" fmla="*/ 700682 w 700682"/>
              <a:gd name="connsiteY6" fmla="*/ 198449 h 336980"/>
              <a:gd name="connsiteX7" fmla="*/ 486870 w 700682"/>
              <a:gd name="connsiteY7" fmla="*/ 336980 h 336980"/>
              <a:gd name="connsiteX8" fmla="*/ 518502 w 700682"/>
              <a:gd name="connsiteY8" fmla="*/ 235950 h 336980"/>
              <a:gd name="connsiteX9" fmla="*/ 374233 w 700682"/>
              <a:gd name="connsiteY9" fmla="*/ 199456 h 336980"/>
              <a:gd name="connsiteX10" fmla="*/ 196747 w 700682"/>
              <a:gd name="connsiteY10" fmla="*/ 205088 h 336980"/>
              <a:gd name="connsiteX11" fmla="*/ 59518 w 700682"/>
              <a:gd name="connsiteY11" fmla="*/ 261717 h 336980"/>
              <a:gd name="connsiteX12" fmla="*/ 0 w 700682"/>
              <a:gd name="connsiteY12" fmla="*/ 127337 h 336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00682" h="336980">
                <a:moveTo>
                  <a:pt x="0" y="127337"/>
                </a:moveTo>
                <a:cubicBezTo>
                  <a:pt x="20795" y="94869"/>
                  <a:pt x="111689" y="74642"/>
                  <a:pt x="157458" y="68840"/>
                </a:cubicBezTo>
                <a:cubicBezTo>
                  <a:pt x="203227" y="63038"/>
                  <a:pt x="262297" y="53388"/>
                  <a:pt x="308907" y="58190"/>
                </a:cubicBezTo>
                <a:lnTo>
                  <a:pt x="448736" y="72597"/>
                </a:lnTo>
                <a:cubicBezTo>
                  <a:pt x="495346" y="77399"/>
                  <a:pt x="491955" y="82093"/>
                  <a:pt x="535175" y="91589"/>
                </a:cubicBezTo>
                <a:cubicBezTo>
                  <a:pt x="536033" y="58183"/>
                  <a:pt x="528353" y="33406"/>
                  <a:pt x="529211" y="0"/>
                </a:cubicBezTo>
                <a:lnTo>
                  <a:pt x="700682" y="198449"/>
                </a:lnTo>
                <a:lnTo>
                  <a:pt x="486870" y="336980"/>
                </a:lnTo>
                <a:lnTo>
                  <a:pt x="518502" y="235950"/>
                </a:lnTo>
                <a:cubicBezTo>
                  <a:pt x="446367" y="217703"/>
                  <a:pt x="431432" y="205858"/>
                  <a:pt x="374233" y="199456"/>
                </a:cubicBezTo>
                <a:cubicBezTo>
                  <a:pt x="317034" y="193054"/>
                  <a:pt x="242490" y="186212"/>
                  <a:pt x="196747" y="205088"/>
                </a:cubicBezTo>
                <a:lnTo>
                  <a:pt x="59518" y="261717"/>
                </a:lnTo>
                <a:lnTo>
                  <a:pt x="0" y="127337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ight Arrow 18"/>
          <p:cNvSpPr/>
          <p:nvPr/>
        </p:nvSpPr>
        <p:spPr>
          <a:xfrm rot="10800000">
            <a:off x="3109964" y="5368924"/>
            <a:ext cx="1079877" cy="328675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2162175" y="5676899"/>
            <a:ext cx="2371725" cy="9810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2171700" y="5791199"/>
            <a:ext cx="981075" cy="9810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74" name="Picture 2" descr="Cart Wheel, Carriage, Wooden, Round, Wheel, Woo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748" y="4140200"/>
            <a:ext cx="1232952" cy="118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783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28205"/>
            <a:ext cx="8229600" cy="4769345"/>
          </a:xfrm>
        </p:spPr>
        <p:txBody>
          <a:bodyPr/>
          <a:lstStyle/>
          <a:p>
            <a:r>
              <a:rPr lang="en-GB" dirty="0" smtClean="0"/>
              <a:t>Expensive simulations</a:t>
            </a:r>
          </a:p>
          <a:p>
            <a:pPr lvl="2"/>
            <a:r>
              <a:rPr lang="en-GB" dirty="0" smtClean="0"/>
              <a:t>Complex to setup</a:t>
            </a:r>
          </a:p>
          <a:p>
            <a:pPr lvl="2"/>
            <a:r>
              <a:rPr lang="en-GB" dirty="0" smtClean="0"/>
              <a:t>Long run-time</a:t>
            </a:r>
          </a:p>
          <a:p>
            <a:pPr lvl="2"/>
            <a:r>
              <a:rPr lang="en-GB" dirty="0" smtClean="0"/>
              <a:t>Large output</a:t>
            </a:r>
            <a:endParaRPr lang="en-GB" dirty="0"/>
          </a:p>
          <a:p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36C29-60B3-4275-999D-A69FE127F740}" type="slidenum">
              <a:rPr lang="en-GB" smtClean="0"/>
              <a:pPr/>
              <a:t>38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Global</a:t>
            </a:r>
            <a:r>
              <a:rPr lang="en-GB" dirty="0"/>
              <a:t>, transient modelling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30992" y="3322860"/>
            <a:ext cx="7282016" cy="2246769"/>
          </a:xfrm>
          <a:prstGeom prst="rect">
            <a:avLst/>
          </a:prstGeom>
          <a:solidFill>
            <a:srgbClr val="0099FF">
              <a:alpha val="20000"/>
            </a:srgbClr>
          </a:solidFill>
          <a:ln w="38100">
            <a:solidFill>
              <a:schemeClr val="accent5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(When </a:t>
            </a:r>
            <a:r>
              <a:rPr lang="en-GB" sz="2800" dirty="0"/>
              <a:t>there is uncertainty in </a:t>
            </a:r>
            <a:r>
              <a:rPr lang="en-GB" sz="2800" dirty="0" smtClean="0"/>
              <a:t>timing) </a:t>
            </a:r>
          </a:p>
          <a:p>
            <a:pPr marL="452438" indent="-276225">
              <a:buFont typeface="Arial" panose="020B0604020202020204" pitchFamily="34" charset="0"/>
              <a:buChar char="•"/>
            </a:pPr>
            <a:r>
              <a:rPr lang="en-GB" sz="2800" dirty="0"/>
              <a:t>H</a:t>
            </a:r>
            <a:r>
              <a:rPr lang="en-GB" sz="2800" dirty="0" smtClean="0"/>
              <a:t>ow </a:t>
            </a:r>
            <a:r>
              <a:rPr lang="en-GB" sz="2800" dirty="0"/>
              <a:t>can we unpick chains of </a:t>
            </a:r>
            <a:r>
              <a:rPr lang="en-GB" sz="2800" dirty="0" smtClean="0"/>
              <a:t>events to construct model boundary conditions?</a:t>
            </a:r>
          </a:p>
          <a:p>
            <a:pPr marL="452438" indent="-276225">
              <a:buFont typeface="Arial" panose="020B0604020202020204" pitchFamily="34" charset="0"/>
              <a:buChar char="•"/>
            </a:pPr>
            <a:r>
              <a:rPr lang="en-GB" sz="2800" dirty="0"/>
              <a:t>H</a:t>
            </a:r>
            <a:r>
              <a:rPr lang="en-GB" sz="2800" dirty="0" smtClean="0"/>
              <a:t>ow </a:t>
            </a:r>
            <a:r>
              <a:rPr lang="en-GB" sz="2800" dirty="0"/>
              <a:t>can we globally correlate </a:t>
            </a:r>
            <a:r>
              <a:rPr lang="en-GB" sz="2800" dirty="0" smtClean="0"/>
              <a:t>records to evaluate our results?</a:t>
            </a:r>
            <a:endParaRPr lang="en-GB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4822372" y="1556658"/>
            <a:ext cx="3015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/>
              <a:t>Valuable results!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149792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0238" y="2341267"/>
            <a:ext cx="8258175" cy="2639754"/>
          </a:xfrm>
        </p:spPr>
        <p:txBody>
          <a:bodyPr/>
          <a:lstStyle/>
          <a:p>
            <a:r>
              <a:rPr lang="en-GB" sz="4000" dirty="0"/>
              <a:t>Modelling global transient </a:t>
            </a:r>
            <a:r>
              <a:rPr lang="en-GB" sz="4000" dirty="0" smtClean="0"/>
              <a:t>palaeoclimate</a:t>
            </a:r>
            <a:br>
              <a:rPr lang="en-GB" sz="4000" dirty="0" smtClean="0"/>
            </a:br>
            <a:r>
              <a:rPr lang="en-GB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last deglaciation 26-11 </a:t>
            </a:r>
            <a:r>
              <a:rPr lang="en-GB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ka</a:t>
            </a:r>
            <a:endParaRPr lang="en-GB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7063" y="4511709"/>
            <a:ext cx="8258175" cy="1095273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GB" sz="2800" dirty="0" smtClean="0"/>
              <a:t>Ruza Ivanovic</a:t>
            </a:r>
            <a:endParaRPr lang="en-GB" sz="1800" dirty="0" smtClean="0"/>
          </a:p>
        </p:txBody>
      </p:sp>
      <p:pic>
        <p:nvPicPr>
          <p:cNvPr id="1026" name="Picture 2" descr="https://pbs.twimg.com/profile_images/591191617907908609/vWcA-LzD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501" y="2833633"/>
            <a:ext cx="2288773" cy="228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359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382000" y="73025"/>
            <a:ext cx="665163" cy="476250"/>
          </a:xfrm>
        </p:spPr>
        <p:txBody>
          <a:bodyPr/>
          <a:lstStyle/>
          <a:p>
            <a:r>
              <a:rPr lang="en-GB" dirty="0" smtClean="0"/>
              <a:t>5</a:t>
            </a:r>
            <a:endParaRPr lang="en-GB" dirty="0"/>
          </a:p>
        </p:txBody>
      </p:sp>
      <p:sp>
        <p:nvSpPr>
          <p:cNvPr id="27" name="TextBox 26"/>
          <p:cNvSpPr txBox="1"/>
          <p:nvPr/>
        </p:nvSpPr>
        <p:spPr>
          <a:xfrm>
            <a:off x="1480558" y="459362"/>
            <a:ext cx="5878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ICE6G_C (VM5a) reconstruction </a:t>
            </a:r>
            <a:r>
              <a:rPr lang="en-GB" b="1" dirty="0" smtClean="0"/>
              <a:t>0 </a:t>
            </a:r>
            <a:r>
              <a:rPr lang="en-GB" b="1" dirty="0" err="1" smtClean="0"/>
              <a:t>ka</a:t>
            </a:r>
            <a:endParaRPr lang="en-GB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128379" y="5544334"/>
            <a:ext cx="5878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Argus et al. (2016), Peltier et al. (2015)</a:t>
            </a:r>
            <a:endParaRPr lang="en-GB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93"/>
          <a:stretch/>
        </p:blipFill>
        <p:spPr>
          <a:xfrm>
            <a:off x="329381" y="4572000"/>
            <a:ext cx="8359200" cy="183863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67" b="25395"/>
          <a:stretch/>
        </p:blipFill>
        <p:spPr>
          <a:xfrm>
            <a:off x="329381" y="803276"/>
            <a:ext cx="8359200" cy="379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54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5902569"/>
            <a:ext cx="9144000" cy="10316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Content Placeholder 1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43" b="54701"/>
          <a:stretch/>
        </p:blipFill>
        <p:spPr>
          <a:xfrm>
            <a:off x="498929" y="3824846"/>
            <a:ext cx="4037640" cy="2702954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36C29-60B3-4275-999D-A69FE127F740}" type="slidenum">
              <a:rPr lang="en-GB" smtClean="0"/>
              <a:pPr/>
              <a:t>40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MWP1a: 12-22 m in &lt; 340 years</a:t>
            </a:r>
            <a:endParaRPr lang="en-GB" dirty="0"/>
          </a:p>
        </p:txBody>
      </p:sp>
      <p:grpSp>
        <p:nvGrpSpPr>
          <p:cNvPr id="18" name="Group 17"/>
          <p:cNvGrpSpPr/>
          <p:nvPr/>
        </p:nvGrpSpPr>
        <p:grpSpPr>
          <a:xfrm>
            <a:off x="515815" y="961291"/>
            <a:ext cx="8628186" cy="2520463"/>
            <a:chOff x="515815" y="961291"/>
            <a:chExt cx="8628186" cy="2520463"/>
          </a:xfrm>
        </p:grpSpPr>
        <p:grpSp>
          <p:nvGrpSpPr>
            <p:cNvPr id="13" name="Group 12"/>
            <p:cNvGrpSpPr/>
            <p:nvPr/>
          </p:nvGrpSpPr>
          <p:grpSpPr>
            <a:xfrm>
              <a:off x="4032739" y="961291"/>
              <a:ext cx="5111262" cy="2520463"/>
              <a:chOff x="4751669" y="1195753"/>
              <a:chExt cx="4208241" cy="1960545"/>
            </a:xfrm>
          </p:grpSpPr>
          <p:pic>
            <p:nvPicPr>
              <p:cNvPr id="5" name="Content Placeholder 10"/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224" b="24279"/>
              <a:stretch/>
            </p:blipFill>
            <p:spPr>
              <a:xfrm>
                <a:off x="4751669" y="1195753"/>
                <a:ext cx="4208241" cy="1960545"/>
              </a:xfrm>
              <a:prstGeom prst="rect">
                <a:avLst/>
              </a:prstGeom>
            </p:spPr>
          </p:pic>
          <p:grpSp>
            <p:nvGrpSpPr>
              <p:cNvPr id="10" name="Group 9"/>
              <p:cNvGrpSpPr/>
              <p:nvPr/>
            </p:nvGrpSpPr>
            <p:grpSpPr>
              <a:xfrm>
                <a:off x="5811244" y="1324708"/>
                <a:ext cx="636450" cy="351314"/>
                <a:chOff x="5565058" y="1237006"/>
                <a:chExt cx="1022555" cy="532800"/>
              </a:xfrm>
            </p:grpSpPr>
            <p:cxnSp>
              <p:nvCxnSpPr>
                <p:cNvPr id="7" name="Straight Connector 6"/>
                <p:cNvCxnSpPr/>
                <p:nvPr/>
              </p:nvCxnSpPr>
              <p:spPr>
                <a:xfrm flipV="1">
                  <a:off x="5565058" y="1238865"/>
                  <a:ext cx="1022555" cy="530941"/>
                </a:xfrm>
                <a:prstGeom prst="line">
                  <a:avLst/>
                </a:prstGeom>
                <a:ln w="38100" cap="rnd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Connector 8"/>
                <p:cNvCxnSpPr/>
                <p:nvPr/>
              </p:nvCxnSpPr>
              <p:spPr>
                <a:xfrm>
                  <a:off x="5565058" y="1237006"/>
                  <a:ext cx="1022400" cy="532800"/>
                </a:xfrm>
                <a:prstGeom prst="line">
                  <a:avLst/>
                </a:prstGeom>
                <a:ln w="38100" cap="rnd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1" name="TextBox 10"/>
            <p:cNvSpPr txBox="1"/>
            <p:nvPr/>
          </p:nvSpPr>
          <p:spPr>
            <a:xfrm>
              <a:off x="3305907" y="1547445"/>
              <a:ext cx="784189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000" b="1" dirty="0" smtClean="0"/>
                <a:t>+</a:t>
              </a:r>
              <a:endParaRPr lang="en-GB" b="1" dirty="0"/>
            </a:p>
          </p:txBody>
        </p:sp>
        <p:pic>
          <p:nvPicPr>
            <p:cNvPr id="12" name="Picture 2" descr="C:\Users\Ruza\Desktop\ice_saddle_video_slow.gif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815" y="1222130"/>
              <a:ext cx="2637692" cy="2001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2414953" y="2872154"/>
              <a:ext cx="9026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7.3 m</a:t>
              </a:r>
              <a:endParaRPr lang="en-GB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022123" y="1254370"/>
              <a:ext cx="9026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1.4 m</a:t>
              </a:r>
              <a:endParaRPr lang="en-GB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307015" y="2625970"/>
              <a:ext cx="9026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0.4 m</a:t>
              </a:r>
              <a:endParaRPr lang="en-GB" dirty="0"/>
            </a:p>
          </p:txBody>
        </p:sp>
      </p:grpSp>
      <p:pic>
        <p:nvPicPr>
          <p:cNvPr id="20" name="Content Placeholder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17" t="45978" b="9733"/>
          <a:stretch/>
        </p:blipFill>
        <p:spPr bwMode="auto">
          <a:xfrm>
            <a:off x="4669887" y="3849972"/>
            <a:ext cx="4016268" cy="2642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Content Placeholder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04" t="90267"/>
          <a:stretch/>
        </p:blipFill>
        <p:spPr bwMode="auto">
          <a:xfrm>
            <a:off x="3035299" y="6261100"/>
            <a:ext cx="3504223" cy="55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Rectangle 24"/>
          <p:cNvSpPr/>
          <p:nvPr/>
        </p:nvSpPr>
        <p:spPr>
          <a:xfrm>
            <a:off x="4914900" y="3924300"/>
            <a:ext cx="2794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736600" y="3886200"/>
            <a:ext cx="2794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419100" y="37846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Dec-Jan-Feb</a:t>
            </a:r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4533900" y="37846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Jun-Ju</a:t>
            </a:r>
            <a:r>
              <a:rPr lang="en-GB" dirty="0"/>
              <a:t>l</a:t>
            </a:r>
            <a:r>
              <a:rPr lang="en-GB" dirty="0" smtClean="0"/>
              <a:t>-Aug</a:t>
            </a:r>
            <a:endParaRPr lang="en-GB" dirty="0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3924300" y="3225800"/>
            <a:ext cx="0" cy="762000"/>
          </a:xfrm>
          <a:prstGeom prst="straightConnector1">
            <a:avLst/>
          </a:prstGeom>
          <a:ln w="1143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772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36C29-60B3-4275-999D-A69FE127F740}" type="slidenum">
              <a:rPr lang="en-GB" smtClean="0"/>
              <a:pPr/>
              <a:t>41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734098"/>
              </p:ext>
            </p:extLst>
          </p:nvPr>
        </p:nvGraphicFramePr>
        <p:xfrm>
          <a:off x="0" y="38100"/>
          <a:ext cx="9096375" cy="681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" name="Acrobat Document" r:id="rId3" imgW="9096257" imgH="6819685" progId="AcroExch.Document.11">
                  <p:embed/>
                </p:oleObj>
              </mc:Choice>
              <mc:Fallback>
                <p:oleObj name="Acrobat Document" r:id="rId3" imgW="9096257" imgH="6819685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38100"/>
                        <a:ext cx="9096375" cy="681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9117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382000" y="73025"/>
            <a:ext cx="665163" cy="476250"/>
          </a:xfrm>
        </p:spPr>
        <p:txBody>
          <a:bodyPr/>
          <a:lstStyle/>
          <a:p>
            <a:r>
              <a:rPr lang="en-GB" dirty="0" smtClean="0"/>
              <a:t>6</a:t>
            </a:r>
            <a:endParaRPr lang="en-GB" dirty="0"/>
          </a:p>
        </p:txBody>
      </p:sp>
      <p:pic>
        <p:nvPicPr>
          <p:cNvPr id="19" name="Content Placeholder 1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24" b="24279"/>
          <a:stretch/>
        </p:blipFill>
        <p:spPr>
          <a:xfrm>
            <a:off x="329381" y="796413"/>
            <a:ext cx="8357419" cy="3893574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480558" y="459362"/>
            <a:ext cx="5878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ICE6G_C (VM5a) reconstruction </a:t>
            </a:r>
            <a:r>
              <a:rPr lang="en-GB" b="1" dirty="0" smtClean="0"/>
              <a:t>26 </a:t>
            </a:r>
            <a:r>
              <a:rPr lang="en-GB" b="1" dirty="0" err="1" smtClean="0"/>
              <a:t>ka</a:t>
            </a:r>
            <a:endParaRPr lang="en-GB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128379" y="5544334"/>
            <a:ext cx="5878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Argus et al. (2016), Peltier et al. (2015)</a:t>
            </a:r>
            <a:endParaRPr lang="en-GB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93"/>
          <a:stretch/>
        </p:blipFill>
        <p:spPr>
          <a:xfrm>
            <a:off x="329381" y="4572000"/>
            <a:ext cx="8359200" cy="183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42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4"/>
          <a:stretch/>
        </p:blipFill>
        <p:spPr bwMode="auto">
          <a:xfrm>
            <a:off x="737304" y="483520"/>
            <a:ext cx="7364592" cy="441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8379" y="5544334"/>
            <a:ext cx="5878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Annan &amp; Hargreaves (2013)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6048375" y="5257801"/>
            <a:ext cx="3028949" cy="617766"/>
          </a:xfrm>
          <a:prstGeom prst="rect">
            <a:avLst/>
          </a:prstGeom>
          <a:solidFill>
            <a:schemeClr val="accent5"/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50"/>
              </a:spcBef>
              <a:spcAft>
                <a:spcPts val="450"/>
              </a:spcAft>
            </a:pPr>
            <a:r>
              <a:rPr lang="en-GB" dirty="0">
                <a:solidFill>
                  <a:schemeClr val="tx1"/>
                </a:solidFill>
              </a:rPr>
              <a:t>Global mean cooling of </a:t>
            </a:r>
            <a:r>
              <a:rPr lang="en-GB" dirty="0" smtClean="0">
                <a:solidFill>
                  <a:schemeClr val="tx1"/>
                </a:solidFill>
              </a:rPr>
              <a:t/>
            </a:r>
            <a:br>
              <a:rPr lang="en-GB" dirty="0" smtClean="0">
                <a:solidFill>
                  <a:schemeClr val="tx1"/>
                </a:solidFill>
              </a:rPr>
            </a:br>
            <a:r>
              <a:rPr lang="en-GB" dirty="0" smtClean="0">
                <a:solidFill>
                  <a:schemeClr val="tx1"/>
                </a:solidFill>
              </a:rPr>
              <a:t>4.0 </a:t>
            </a:r>
            <a:r>
              <a:rPr lang="en-GB" dirty="0">
                <a:solidFill>
                  <a:schemeClr val="tx1"/>
                </a:solidFill>
              </a:rPr>
              <a:t>± 0.8 °</a:t>
            </a:r>
            <a:r>
              <a:rPr lang="en-GB" dirty="0" smtClean="0">
                <a:solidFill>
                  <a:schemeClr val="tx1"/>
                </a:solidFill>
              </a:rPr>
              <a:t>C(</a:t>
            </a:r>
            <a:r>
              <a:rPr lang="en-GB" dirty="0" err="1" smtClean="0">
                <a:solidFill>
                  <a:schemeClr val="tx1"/>
                </a:solidFill>
              </a:rPr>
              <a:t>wrt</a:t>
            </a:r>
            <a:r>
              <a:rPr lang="en-GB" dirty="0" smtClean="0">
                <a:solidFill>
                  <a:schemeClr val="tx1"/>
                </a:solidFill>
              </a:rPr>
              <a:t> pre-</a:t>
            </a:r>
            <a:r>
              <a:rPr lang="en-GB" dirty="0" err="1" smtClean="0">
                <a:solidFill>
                  <a:schemeClr val="tx1"/>
                </a:solidFill>
              </a:rPr>
              <a:t>ind</a:t>
            </a:r>
            <a:r>
              <a:rPr lang="en-GB" dirty="0" smtClean="0">
                <a:solidFill>
                  <a:schemeClr val="tx1"/>
                </a:solidFill>
              </a:rPr>
              <a:t>)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37071" y="4868809"/>
            <a:ext cx="7472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-20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2344993" y="4868809"/>
            <a:ext cx="5801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-12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3068412" y="4868809"/>
            <a:ext cx="39188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-8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3696966" y="4868809"/>
            <a:ext cx="39188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-4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4312820" y="4868809"/>
            <a:ext cx="39188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-2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4941373" y="4868809"/>
            <a:ext cx="39188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-1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5541545" y="4868809"/>
            <a:ext cx="39188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70098" y="4868809"/>
            <a:ext cx="39188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1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6777317" y="4868809"/>
            <a:ext cx="39188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2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2923428" y="5137122"/>
            <a:ext cx="3169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Temperature anomaly °C</a:t>
            </a:r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382000" y="73025"/>
            <a:ext cx="665163" cy="476250"/>
          </a:xfrm>
        </p:spPr>
        <p:txBody>
          <a:bodyPr/>
          <a:lstStyle/>
          <a:p>
            <a:r>
              <a:rPr lang="en-GB" dirty="0" smtClean="0"/>
              <a:t>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390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4441371" y="2019300"/>
            <a:ext cx="1102179" cy="2886075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206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83930" y="2019300"/>
            <a:ext cx="216878" cy="2886075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2060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last </a:t>
            </a:r>
            <a:r>
              <a:rPr lang="en-GB" dirty="0"/>
              <a:t>d</a:t>
            </a:r>
            <a:r>
              <a:rPr lang="en-GB" dirty="0" smtClean="0"/>
              <a:t>eglaciation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593848" y="1914525"/>
            <a:ext cx="2019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/>
              <a:t>Buizert</a:t>
            </a:r>
            <a:r>
              <a:rPr lang="en-GB" sz="1600" dirty="0"/>
              <a:t> et al. (2014)</a:t>
            </a:r>
            <a:r>
              <a:rPr lang="en-GB" sz="1600" dirty="0" smtClean="0"/>
              <a:t/>
            </a:r>
            <a:br>
              <a:rPr lang="en-GB" sz="1600" dirty="0" smtClean="0"/>
            </a:br>
            <a:r>
              <a:rPr lang="en-GB" sz="1600" dirty="0" err="1" smtClean="0"/>
              <a:t>Jouzel</a:t>
            </a:r>
            <a:r>
              <a:rPr lang="en-GB" sz="1600" dirty="0" smtClean="0"/>
              <a:t> et al. (2007)</a:t>
            </a:r>
          </a:p>
          <a:p>
            <a:r>
              <a:rPr lang="en-GB" sz="1600" dirty="0" err="1" smtClean="0"/>
              <a:t>Veres</a:t>
            </a:r>
            <a:r>
              <a:rPr lang="en-GB" sz="1600" dirty="0" smtClean="0"/>
              <a:t> </a:t>
            </a:r>
            <a:r>
              <a:rPr lang="en-GB" sz="1600" dirty="0"/>
              <a:t>et al. (2013)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371850" y="3901058"/>
            <a:ext cx="0" cy="540000"/>
          </a:xfrm>
          <a:prstGeom prst="straightConnector1">
            <a:avLst/>
          </a:prstGeom>
          <a:ln w="57150">
            <a:solidFill>
              <a:srgbClr val="00206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1524000" y="3882008"/>
            <a:ext cx="1704975" cy="0"/>
          </a:xfrm>
          <a:prstGeom prst="straightConnector1">
            <a:avLst/>
          </a:prstGeom>
          <a:ln w="57150">
            <a:solidFill>
              <a:srgbClr val="00206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908298" y="3524250"/>
            <a:ext cx="9112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02060"/>
                </a:solidFill>
              </a:rPr>
              <a:t>LGM</a:t>
            </a:r>
            <a:endParaRPr lang="en-GB" sz="1600" b="1" dirty="0">
              <a:solidFill>
                <a:srgbClr val="00206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5456" y="1632857"/>
            <a:ext cx="25642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dirty="0" err="1" smtClean="0">
                <a:solidFill>
                  <a:srgbClr val="FF0000"/>
                </a:solidFill>
              </a:rPr>
              <a:t>Ruddiman</a:t>
            </a:r>
            <a:r>
              <a:rPr lang="en-GB" sz="1200" dirty="0" smtClean="0">
                <a:solidFill>
                  <a:srgbClr val="FF0000"/>
                </a:solidFill>
              </a:rPr>
              <a:t> (2014)</a:t>
            </a:r>
            <a:endParaRPr lang="en-GB" sz="1200" dirty="0">
              <a:solidFill>
                <a:srgbClr val="FF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71"/>
          <a:stretch/>
        </p:blipFill>
        <p:spPr bwMode="auto">
          <a:xfrm>
            <a:off x="423480" y="1854200"/>
            <a:ext cx="8297040" cy="389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:\Users\earri\AppData\Local\Microsoft\Windows\Temporary Internet Files\Content.IE5\BIX8VH59\rocks-576653_64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4178">
            <a:off x="4527413" y="1013014"/>
            <a:ext cx="970051" cy="445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:\Users\earri\AppData\Local\Microsoft\Windows\Temporary Internet Files\Content.IE5\BIX8VH59\rocks-576653_64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4178">
            <a:off x="5526206" y="695782"/>
            <a:ext cx="970051" cy="54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672F22-3BF2-42FE-A793-F2B85A541E5B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21" name="Picture 4" descr="C:\Users\earri\AppData\Local\Microsoft\Windows\Temporary Internet Files\Content.IE5\BIX8VH59\rocks-576653_64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4178">
            <a:off x="4882724" y="976272"/>
            <a:ext cx="1357172" cy="87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08"/>
          <a:stretch/>
        </p:blipFill>
        <p:spPr>
          <a:xfrm>
            <a:off x="6466116" y="0"/>
            <a:ext cx="2688770" cy="1882980"/>
          </a:xfrm>
        </p:spPr>
      </p:pic>
      <p:pic>
        <p:nvPicPr>
          <p:cNvPr id="27" name="Picture 4" descr="C:\Users\earri\AppData\Local\Microsoft\Windows\Temporary Internet Files\Content.IE5\BIX8VH59\rocks-576653_64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4178">
            <a:off x="5980852" y="1078102"/>
            <a:ext cx="682258" cy="438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644935" y="2008346"/>
            <a:ext cx="5040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02060"/>
                </a:solidFill>
              </a:rPr>
              <a:t>H1</a:t>
            </a:r>
            <a:endParaRPr lang="en-GB" sz="1600" b="1" dirty="0">
              <a:solidFill>
                <a:srgbClr val="00206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311561" y="1741646"/>
            <a:ext cx="628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02060"/>
                </a:solidFill>
              </a:rPr>
              <a:t>HS1</a:t>
            </a:r>
            <a:endParaRPr lang="en-GB" sz="1600" b="1" dirty="0">
              <a:solidFill>
                <a:srgbClr val="002060"/>
              </a:solidFill>
            </a:endParaRPr>
          </a:p>
        </p:txBody>
      </p:sp>
      <p:pic>
        <p:nvPicPr>
          <p:cNvPr id="26" name="Picture 4" descr="C:\Users\earri\AppData\Local\Microsoft\Windows\Temporary Internet Files\Content.IE5\BIX8VH59\rocks-576653_64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4178">
            <a:off x="5540171" y="1438074"/>
            <a:ext cx="1238246" cy="65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98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7" grpId="0" animBg="1"/>
      <p:bldP spid="23" grpId="0"/>
      <p:bldP spid="4" grpId="0"/>
      <p:bldP spid="1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http://www.nature.com/nature/journal/v419/n6903/images/nature01090-f2.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385" y="956852"/>
            <a:ext cx="3165233" cy="491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HS1: Atlantic Ocean circulation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D3D67-23C9-410D-8A20-F202FA2DA4A2}" type="slidenum">
              <a:rPr lang="en-GB" smtClean="0"/>
              <a:pPr/>
              <a:t>8</a:t>
            </a:fld>
            <a:endParaRPr lang="en-GB"/>
          </a:p>
        </p:txBody>
      </p:sp>
      <p:grpSp>
        <p:nvGrpSpPr>
          <p:cNvPr id="31" name="Group 30"/>
          <p:cNvGrpSpPr/>
          <p:nvPr/>
        </p:nvGrpSpPr>
        <p:grpSpPr>
          <a:xfrm>
            <a:off x="122322" y="1070483"/>
            <a:ext cx="5912558" cy="4717490"/>
            <a:chOff x="1424861" y="1076858"/>
            <a:chExt cx="5912558" cy="4717490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294" b="14604"/>
            <a:stretch/>
          </p:blipFill>
          <p:spPr bwMode="auto">
            <a:xfrm flipH="1">
              <a:off x="2581274" y="1076858"/>
              <a:ext cx="4696902" cy="4028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tangle 25"/>
            <p:cNvSpPr/>
            <p:nvPr/>
          </p:nvSpPr>
          <p:spPr>
            <a:xfrm>
              <a:off x="2838450" y="1381125"/>
              <a:ext cx="3324225" cy="2952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879752" y="1322300"/>
              <a:ext cx="15220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 smtClean="0"/>
                <a:t>McManus et al. (2004)</a:t>
              </a:r>
              <a:endParaRPr lang="en-GB" sz="1600" dirty="0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V="1">
              <a:off x="6773803" y="1483485"/>
              <a:ext cx="0" cy="3315954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 rot="16200000">
              <a:off x="5108484" y="3187905"/>
              <a:ext cx="28537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AMOC strength</a:t>
              </a:r>
              <a:endParaRPr lang="en-GB" dirty="0"/>
            </a:p>
          </p:txBody>
        </p:sp>
        <p:sp>
          <p:nvSpPr>
            <p:cNvPr id="11" name="TextBox 10"/>
            <p:cNvSpPr txBox="1"/>
            <p:nvPr/>
          </p:nvSpPr>
          <p:spPr>
            <a:xfrm rot="16200000">
              <a:off x="343446" y="3310265"/>
              <a:ext cx="26860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aseline="30000" dirty="0" smtClean="0"/>
                <a:t>231</a:t>
              </a:r>
              <a:r>
                <a:rPr lang="en-GB" sz="2800" dirty="0" smtClean="0"/>
                <a:t>Pa/</a:t>
              </a:r>
              <a:r>
                <a:rPr lang="en-GB" sz="2800" baseline="30000" dirty="0" smtClean="0"/>
                <a:t>230</a:t>
              </a:r>
              <a:r>
                <a:rPr lang="en-GB" sz="2800" dirty="0" smtClean="0"/>
                <a:t>Th</a:t>
              </a:r>
              <a:endParaRPr lang="en-GB" sz="2800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581895" y="1359746"/>
              <a:ext cx="1255576" cy="3540065"/>
            </a:xfrm>
            <a:prstGeom prst="rect">
              <a:avLst/>
            </a:prstGeom>
            <a:solidFill>
              <a:srgbClr val="0070C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2060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952627" y="1359746"/>
              <a:ext cx="275244" cy="3540065"/>
            </a:xfrm>
            <a:prstGeom prst="rect">
              <a:avLst/>
            </a:prstGeom>
            <a:solidFill>
              <a:srgbClr val="0070C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206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825649" y="1698735"/>
              <a:ext cx="5317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 smtClean="0">
                  <a:solidFill>
                    <a:srgbClr val="002060"/>
                  </a:solidFill>
                </a:rPr>
                <a:t>H1</a:t>
              </a:r>
              <a:endParaRPr lang="en-GB" sz="1600" b="1" dirty="0">
                <a:solidFill>
                  <a:srgbClr val="00206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454272" y="1371600"/>
              <a:ext cx="6632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 smtClean="0">
                  <a:solidFill>
                    <a:srgbClr val="002060"/>
                  </a:solidFill>
                </a:rPr>
                <a:t>HS1</a:t>
              </a:r>
              <a:endParaRPr lang="en-GB" sz="1600" b="1" dirty="0">
                <a:solidFill>
                  <a:srgbClr val="002060"/>
                </a:solidFill>
              </a:endParaRPr>
            </a:p>
          </p:txBody>
        </p:sp>
        <p:pic>
          <p:nvPicPr>
            <p:cNvPr id="23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72" t="85194" r="83331" b="8345"/>
            <a:stretch/>
          </p:blipFill>
          <p:spPr bwMode="auto">
            <a:xfrm>
              <a:off x="6741159" y="5095874"/>
              <a:ext cx="406401" cy="304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223" r="8636"/>
            <a:stretch/>
          </p:blipFill>
          <p:spPr bwMode="auto">
            <a:xfrm>
              <a:off x="1924050" y="1076858"/>
              <a:ext cx="715452" cy="4717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866" r="8636"/>
            <a:stretch/>
          </p:blipFill>
          <p:spPr bwMode="auto">
            <a:xfrm>
              <a:off x="1953526" y="5397535"/>
              <a:ext cx="5383893" cy="336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38" t="85194" r="52081" b="8345"/>
            <a:stretch/>
          </p:blipFill>
          <p:spPr bwMode="auto">
            <a:xfrm>
              <a:off x="4526279" y="5095874"/>
              <a:ext cx="393701" cy="304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8" t="84992" r="19807" b="8346"/>
            <a:stretch/>
          </p:blipFill>
          <p:spPr bwMode="auto">
            <a:xfrm>
              <a:off x="2623185" y="5086350"/>
              <a:ext cx="495300" cy="31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" name="Rectangle 11"/>
          <p:cNvSpPr>
            <a:spLocks noChangeArrowheads="1"/>
          </p:cNvSpPr>
          <p:nvPr/>
        </p:nvSpPr>
        <p:spPr bwMode="auto">
          <a:xfrm>
            <a:off x="7224768" y="4279832"/>
            <a:ext cx="22192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altLang="ja-JP" sz="1600" dirty="0" err="1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Rahmstorf</a:t>
            </a:r>
            <a:r>
              <a:rPr lang="en-GB" altLang="ja-JP" sz="16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(2002)</a:t>
            </a:r>
            <a:endParaRPr lang="en-GB" altLang="ja-JP" sz="1600" dirty="0"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9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4783930" y="2019300"/>
            <a:ext cx="216878" cy="2886075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206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441371" y="2019300"/>
            <a:ext cx="1102179" cy="2886075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206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43550" y="2019300"/>
            <a:ext cx="148590" cy="2886075"/>
          </a:xfrm>
          <a:prstGeom prst="rect">
            <a:avLst/>
          </a:prstGeom>
          <a:solidFill>
            <a:srgbClr val="FFC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2060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last </a:t>
            </a:r>
            <a:r>
              <a:rPr lang="en-GB" dirty="0"/>
              <a:t>d</a:t>
            </a:r>
            <a:r>
              <a:rPr lang="en-GB" dirty="0" smtClean="0"/>
              <a:t>eglaciation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672F22-3BF2-42FE-A793-F2B85A541E5B}" type="slidenum">
              <a:rPr lang="en-GB" smtClean="0"/>
              <a:pPr/>
              <a:t>9</a:t>
            </a:fld>
            <a:endParaRPr lang="en-GB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371850" y="3901058"/>
            <a:ext cx="0" cy="540000"/>
          </a:xfrm>
          <a:prstGeom prst="straightConnector1">
            <a:avLst/>
          </a:prstGeom>
          <a:ln w="57150">
            <a:solidFill>
              <a:srgbClr val="00206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1524000" y="3882008"/>
            <a:ext cx="1704975" cy="0"/>
          </a:xfrm>
          <a:prstGeom prst="straightConnector1">
            <a:avLst/>
          </a:prstGeom>
          <a:ln w="57150">
            <a:solidFill>
              <a:srgbClr val="00206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908298" y="3524250"/>
            <a:ext cx="9112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02060"/>
                </a:solidFill>
              </a:rPr>
              <a:t>LGM</a:t>
            </a:r>
            <a:endParaRPr lang="en-GB" sz="1600" b="1" dirty="0">
              <a:solidFill>
                <a:srgbClr val="00206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71"/>
          <a:stretch/>
        </p:blipFill>
        <p:spPr bwMode="auto">
          <a:xfrm>
            <a:off x="423480" y="1854200"/>
            <a:ext cx="8297040" cy="389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4644935" y="2008346"/>
            <a:ext cx="5040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02060"/>
                </a:solidFill>
              </a:rPr>
              <a:t>H1</a:t>
            </a:r>
            <a:endParaRPr lang="en-GB" sz="16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93848" y="1914525"/>
            <a:ext cx="2019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/>
              <a:t>Buizert</a:t>
            </a:r>
            <a:r>
              <a:rPr lang="en-GB" sz="1600" dirty="0"/>
              <a:t> et al. (2014)</a:t>
            </a:r>
            <a:r>
              <a:rPr lang="en-GB" sz="1600" dirty="0" smtClean="0"/>
              <a:t/>
            </a:r>
            <a:br>
              <a:rPr lang="en-GB" sz="1600" dirty="0" smtClean="0"/>
            </a:br>
            <a:r>
              <a:rPr lang="en-GB" sz="1600" dirty="0" err="1" smtClean="0"/>
              <a:t>Jouzel</a:t>
            </a:r>
            <a:r>
              <a:rPr lang="en-GB" sz="1600" dirty="0" smtClean="0"/>
              <a:t> et al. (2007)</a:t>
            </a:r>
          </a:p>
          <a:p>
            <a:r>
              <a:rPr lang="en-GB" sz="1600" dirty="0" err="1" smtClean="0"/>
              <a:t>Veres</a:t>
            </a:r>
            <a:r>
              <a:rPr lang="en-GB" sz="1600" dirty="0" smtClean="0"/>
              <a:t> </a:t>
            </a:r>
            <a:r>
              <a:rPr lang="en-GB" sz="1600" dirty="0"/>
              <a:t>et al. (2013)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5619750" y="1877968"/>
            <a:ext cx="0" cy="811892"/>
          </a:xfrm>
          <a:prstGeom prst="straightConnector1">
            <a:avLst/>
          </a:prstGeom>
          <a:ln w="5715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629149" y="1293495"/>
            <a:ext cx="1981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C00000"/>
                </a:solidFill>
              </a:rPr>
              <a:t>Bølling Warming </a:t>
            </a:r>
            <a:r>
              <a:rPr lang="en-GB" sz="1600" b="1" dirty="0" smtClean="0">
                <a:solidFill>
                  <a:srgbClr val="0070C0"/>
                </a:solidFill>
              </a:rPr>
              <a:t>MWP1a</a:t>
            </a:r>
            <a:endParaRPr lang="en-GB" sz="1600" b="1" dirty="0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11561" y="1741646"/>
            <a:ext cx="628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02060"/>
                </a:solidFill>
              </a:rPr>
              <a:t>HS1</a:t>
            </a:r>
            <a:endParaRPr lang="en-GB" sz="1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11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4" grpId="0"/>
    </p:bldLst>
  </p:timing>
</p:sld>
</file>

<file path=ppt/theme/theme1.xml><?xml version="1.0" encoding="utf-8"?>
<a:theme xmlns:a="http://schemas.openxmlformats.org/drawingml/2006/main" name="uob">
  <a:themeElements>
    <a:clrScheme name="UOBtemplate 13 Feb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UOBtemplate 13 Feb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UOBtemplate 13 Feb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Btemplate 13 Feb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Btemplate 13 Feb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Btemplate 13 Feb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Btemplate 13 Feb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Btemplate 13 Feb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OBtemplate 13 Feb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OBtemplate 13 Feb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OBtemplate 13 Feb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OBtemplate 13 Feb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OBtemplate 13 Feb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OBtemplate 13 Feb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uob</Template>
  <TotalTime>10578</TotalTime>
  <Words>869</Words>
  <Application>Microsoft Office PowerPoint</Application>
  <PresentationFormat>On-screen Show (4:3)</PresentationFormat>
  <Paragraphs>249</Paragraphs>
  <Slides>41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DFGothic-EB</vt:lpstr>
      <vt:lpstr>ＭＳ Ｐゴシック</vt:lpstr>
      <vt:lpstr>Arial</vt:lpstr>
      <vt:lpstr>Arial Black</vt:lpstr>
      <vt:lpstr>Calibri</vt:lpstr>
      <vt:lpstr>uob</vt:lpstr>
      <vt:lpstr>Acrobat Document</vt:lpstr>
      <vt:lpstr>Modelling global transient palaeoclimate The last deglaciation 26-11 ka</vt:lpstr>
      <vt:lpstr>Challenges in global, transient modelling</vt:lpstr>
      <vt:lpstr>The last deglaciation</vt:lpstr>
      <vt:lpstr>PowerPoint Presentation</vt:lpstr>
      <vt:lpstr>PowerPoint Presentation</vt:lpstr>
      <vt:lpstr>PowerPoint Presentation</vt:lpstr>
      <vt:lpstr>The last deglaciation</vt:lpstr>
      <vt:lpstr>HS1: Atlantic Ocean circulation</vt:lpstr>
      <vt:lpstr>The last deglaciation</vt:lpstr>
      <vt:lpstr>Meltwater Pulse 1a: Tahiti</vt:lpstr>
      <vt:lpstr>The last deglaciation</vt:lpstr>
      <vt:lpstr>Questions to answer (examples)</vt:lpstr>
      <vt:lpstr>Modelling the last deglaciation</vt:lpstr>
      <vt:lpstr>What do we need to know?</vt:lpstr>
      <vt:lpstr>Boundary conditions</vt:lpstr>
      <vt:lpstr>Astronomical parameters</vt:lpstr>
      <vt:lpstr>PowerPoint Presentation</vt:lpstr>
      <vt:lpstr>A closer look: CO2 records </vt:lpstr>
      <vt:lpstr>A closer look: CO2 records </vt:lpstr>
      <vt:lpstr>A closer look: CO2 records </vt:lpstr>
      <vt:lpstr>A closer look: CO2 records </vt:lpstr>
      <vt:lpstr>A closer look: CO2 records </vt:lpstr>
      <vt:lpstr>A closer look: CO2 records </vt:lpstr>
      <vt:lpstr>Ice sheets (&amp; palaeogeographies)</vt:lpstr>
      <vt:lpstr>PowerPoint Presentation</vt:lpstr>
      <vt:lpstr>Different reconstructions</vt:lpstr>
      <vt:lpstr>Different reconstructions</vt:lpstr>
      <vt:lpstr>Freshwater fluxes</vt:lpstr>
      <vt:lpstr>Freshwater fluxes: location matters</vt:lpstr>
      <vt:lpstr>Freshwater fluxes: location matters</vt:lpstr>
      <vt:lpstr>Freshwater fluxes: location matters</vt:lpstr>
      <vt:lpstr>Freshwater flux challenges</vt:lpstr>
      <vt:lpstr>Some constraints</vt:lpstr>
      <vt:lpstr>MWP1a: 12-22 m in &lt; 340 years</vt:lpstr>
      <vt:lpstr>MWP1a: 12-22 m in &lt; 340 years</vt:lpstr>
      <vt:lpstr>Chain of events?</vt:lpstr>
      <vt:lpstr>Mechanisms</vt:lpstr>
      <vt:lpstr>Global, transient modelling</vt:lpstr>
      <vt:lpstr>Modelling global transient palaeoclimate The last deglaciation 26-11 ka</vt:lpstr>
      <vt:lpstr>MWP1a: 12-22 m in &lt; 340 years</vt:lpstr>
      <vt:lpstr>PowerPoint Presentation</vt:lpstr>
    </vt:vector>
  </TitlesOfParts>
  <Company>University of Bristol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Type title here</dc:title>
  <dc:creator>isses</dc:creator>
  <cp:lastModifiedBy>Ruza Ivanovic</cp:lastModifiedBy>
  <cp:revision>827</cp:revision>
  <dcterms:created xsi:type="dcterms:W3CDTF">2007-05-01T15:00:58Z</dcterms:created>
  <dcterms:modified xsi:type="dcterms:W3CDTF">2016-08-23T20:45:55Z</dcterms:modified>
</cp:coreProperties>
</file>