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573" r:id="rId2"/>
    <p:sldId id="394" r:id="rId3"/>
    <p:sldId id="457" r:id="rId4"/>
    <p:sldId id="458" r:id="rId5"/>
    <p:sldId id="387" r:id="rId6"/>
    <p:sldId id="501" r:id="rId7"/>
    <p:sldId id="505" r:id="rId8"/>
    <p:sldId id="504" r:id="rId9"/>
    <p:sldId id="503" r:id="rId10"/>
    <p:sldId id="502" r:id="rId11"/>
    <p:sldId id="554" r:id="rId12"/>
    <p:sldId id="574" r:id="rId13"/>
    <p:sldId id="575" r:id="rId14"/>
    <p:sldId id="576" r:id="rId15"/>
    <p:sldId id="577" r:id="rId16"/>
    <p:sldId id="555" r:id="rId17"/>
    <p:sldId id="556" r:id="rId18"/>
    <p:sldId id="557" r:id="rId19"/>
    <p:sldId id="558" r:id="rId20"/>
    <p:sldId id="559" r:id="rId21"/>
    <p:sldId id="560" r:id="rId22"/>
    <p:sldId id="561" r:id="rId23"/>
    <p:sldId id="562" r:id="rId24"/>
    <p:sldId id="563" r:id="rId25"/>
    <p:sldId id="564" r:id="rId26"/>
    <p:sldId id="565" r:id="rId27"/>
    <p:sldId id="566" r:id="rId28"/>
    <p:sldId id="567" r:id="rId29"/>
    <p:sldId id="568" r:id="rId30"/>
    <p:sldId id="569" r:id="rId31"/>
    <p:sldId id="570" r:id="rId32"/>
    <p:sldId id="571" r:id="rId33"/>
    <p:sldId id="572" r:id="rId34"/>
    <p:sldId id="497" r:id="rId35"/>
    <p:sldId id="389" r:id="rId36"/>
    <p:sldId id="388" r:id="rId37"/>
    <p:sldId id="478" r:id="rId38"/>
    <p:sldId id="553" r:id="rId39"/>
    <p:sldId id="541" r:id="rId40"/>
    <p:sldId id="542" r:id="rId41"/>
    <p:sldId id="543" r:id="rId42"/>
    <p:sldId id="544" r:id="rId43"/>
    <p:sldId id="545" r:id="rId44"/>
    <p:sldId id="546" r:id="rId45"/>
    <p:sldId id="547" r:id="rId46"/>
    <p:sldId id="548" r:id="rId47"/>
    <p:sldId id="549" r:id="rId48"/>
    <p:sldId id="550" r:id="rId49"/>
    <p:sldId id="551" r:id="rId50"/>
    <p:sldId id="552" r:id="rId5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6C5D4-BE2F-E74C-89B0-CBE2A743D6AC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6C14-47AF-0943-826D-3364A29C7D47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4310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C1F9DF-5392-9644-9369-055A91F3CBDB}" type="slidenum">
              <a:rPr lang="da-DK" sz="1200"/>
              <a:pPr/>
              <a:t>19</a:t>
            </a:fld>
            <a:endParaRPr lang="da-DK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EEC24-BC46-414A-BF0E-801D7133A62C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30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EEC24-BC46-414A-BF0E-801D7133A62C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31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EEC24-BC46-414A-BF0E-801D7133A62C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32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EEC24-BC46-414A-BF0E-801D7133A62C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33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06D8CA0-5897-9249-8CBF-1AE7EFEA0564}" type="slidenum">
              <a:rPr lang="da-DK" sz="1200"/>
              <a:pPr/>
              <a:t>20</a:t>
            </a:fld>
            <a:endParaRPr lang="da-DK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8F9DDF-145C-6144-A553-7D6BEE40FE11}" type="slidenum">
              <a:rPr lang="da-DK" sz="1200"/>
              <a:pPr/>
              <a:t>21</a:t>
            </a:fld>
            <a:endParaRPr lang="da-DK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FAC78-4E92-E14C-A272-9C9DF6371F6D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24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FAC78-4E92-E14C-A272-9C9DF6371F6D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25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6FAC78-4E92-E14C-A272-9C9DF6371F6D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26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3656A5-92EF-A74D-881E-29C4ED9A31A8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27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EEC24-BC46-414A-BF0E-801D7133A62C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28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1EEC24-BC46-414A-BF0E-801D7133A62C}" type="slidenum">
              <a:rPr lang="da-DK"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29</a:t>
            </a:fld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E473F-A6A3-614B-A24B-49E446AE3436}" type="datetimeFigureOut">
              <a:rPr lang="da-DK" smtClean="0"/>
              <a:pPr/>
              <a:t>30/08/16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BD4B-8F91-FF4B-94A8-05777C68AA49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31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1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1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8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1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055" y="114112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a-DK" sz="2667" dirty="0" err="1" smtClean="0"/>
              <a:t>Predictability</a:t>
            </a:r>
            <a:r>
              <a:rPr lang="da-DK" sz="2667" dirty="0" smtClean="0"/>
              <a:t> and the </a:t>
            </a:r>
            <a:r>
              <a:rPr lang="da-DK" sz="2667" dirty="0" err="1" smtClean="0"/>
              <a:t>role</a:t>
            </a:r>
            <a:r>
              <a:rPr lang="da-DK" sz="2667" dirty="0" smtClean="0"/>
              <a:t> of </a:t>
            </a:r>
            <a:r>
              <a:rPr lang="da-DK" sz="2667" dirty="0" err="1" smtClean="0"/>
              <a:t>extreme</a:t>
            </a:r>
            <a:r>
              <a:rPr lang="da-DK" sz="2667" dirty="0" smtClean="0"/>
              <a:t> </a:t>
            </a:r>
            <a:r>
              <a:rPr lang="da-DK" sz="2667" dirty="0" err="1" smtClean="0"/>
              <a:t>noise</a:t>
            </a:r>
            <a:r>
              <a:rPr lang="da-DK" sz="2667" dirty="0" smtClean="0"/>
              <a:t> in </a:t>
            </a:r>
            <a:r>
              <a:rPr lang="da-DK" sz="2667" dirty="0" err="1" smtClean="0"/>
              <a:t>climate</a:t>
            </a:r>
            <a:r>
              <a:rPr lang="da-DK" sz="2667" dirty="0" smtClean="0"/>
              <a:t> transitions</a:t>
            </a:r>
            <a:br>
              <a:rPr lang="da-DK" sz="2667" dirty="0" smtClean="0"/>
            </a:br>
            <a:r>
              <a:rPr lang="da-DK" sz="2000" dirty="0" smtClean="0"/>
              <a:t>Peter Ditlevsen, Niels Bohr </a:t>
            </a:r>
            <a:r>
              <a:rPr lang="da-DK" sz="2000" dirty="0" err="1" smtClean="0"/>
              <a:t>Institute</a:t>
            </a:r>
            <a:r>
              <a:rPr lang="da-DK" sz="2000" dirty="0" smtClean="0"/>
              <a:t>, </a:t>
            </a:r>
            <a:r>
              <a:rPr lang="da-DK" sz="2000" dirty="0" err="1" smtClean="0"/>
              <a:t>University</a:t>
            </a:r>
            <a:r>
              <a:rPr lang="da-DK" sz="2000" dirty="0" smtClean="0"/>
              <a:t> of Copenhagen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dirty="0"/>
          </a:p>
        </p:txBody>
      </p:sp>
      <p:pic>
        <p:nvPicPr>
          <p:cNvPr id="14340" name="Picture 4" descr="natural variabilit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393501"/>
            <a:ext cx="734536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372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388" name="Subtitle 2"/>
          <p:cNvSpPr>
            <a:spLocks noGrp="1" noChangeAspect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/>
            </a:r>
            <a:br>
              <a:rPr lang="en-US" smtClean="0"/>
            </a:br>
            <a:endParaRPr lang="da-DK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1878" y="2494518"/>
            <a:ext cx="190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Hasselmann</a:t>
            </a:r>
            <a:r>
              <a:rPr lang="en-US" dirty="0" smtClean="0"/>
              <a:t>, 1976</a:t>
            </a:r>
            <a:endParaRPr lang="en-US" dirty="0"/>
          </a:p>
        </p:txBody>
      </p:sp>
      <p:pic>
        <p:nvPicPr>
          <p:cNvPr id="3" name="Picture 2" descr="Skærmbillede 2016-04-20 kl. 18.01.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4900"/>
            <a:ext cx="2374900" cy="1269801"/>
          </a:xfrm>
          <a:prstGeom prst="rect">
            <a:avLst/>
          </a:prstGeom>
        </p:spPr>
      </p:pic>
      <p:pic>
        <p:nvPicPr>
          <p:cNvPr id="4" name="Picture 3" descr="Skærmbillede 2016-04-20 kl. 18.01.3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34900"/>
            <a:ext cx="1320800" cy="841618"/>
          </a:xfrm>
          <a:prstGeom prst="rect">
            <a:avLst/>
          </a:prstGeom>
        </p:spPr>
      </p:pic>
      <p:pic>
        <p:nvPicPr>
          <p:cNvPr id="5" name="Picture 4" descr="Skærmbillede 2016-04-20 kl. 18.02.0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692573"/>
            <a:ext cx="2628900" cy="1212128"/>
          </a:xfrm>
          <a:prstGeom prst="rect">
            <a:avLst/>
          </a:prstGeom>
        </p:spPr>
      </p:pic>
      <p:pic>
        <p:nvPicPr>
          <p:cNvPr id="6" name="Picture 5" descr="Skærmbillede 2016-04-20 kl. 18.02.53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910861"/>
            <a:ext cx="2095500" cy="483577"/>
          </a:xfrm>
          <a:prstGeom prst="rect">
            <a:avLst/>
          </a:prstGeom>
        </p:spPr>
      </p:pic>
      <p:pic>
        <p:nvPicPr>
          <p:cNvPr id="7" name="Picture 6" descr="Skærmbillede 2016-04-20 kl. 18.02.43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918670"/>
            <a:ext cx="787400" cy="42351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16642"/>
            <a:ext cx="4994275" cy="461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rednoise.eps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60465" y="3516642"/>
            <a:ext cx="4428791" cy="335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kærmbillede 2016-04-20 kl. 18.26.19.png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9" y="1918670"/>
            <a:ext cx="1703871" cy="13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3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7" y="0"/>
            <a:ext cx="5434376" cy="6126163"/>
          </a:xfrm>
          <a:prstGeom prst="rect">
            <a:avLst/>
          </a:prstGeom>
        </p:spPr>
      </p:pic>
      <p:pic>
        <p:nvPicPr>
          <p:cNvPr id="6" name="Picture 5" descr="Skærmbillede 2016-08-24 kl. 18.19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508000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5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7" y="0"/>
            <a:ext cx="5434376" cy="6126163"/>
          </a:xfrm>
          <a:prstGeom prst="rect">
            <a:avLst/>
          </a:prstGeom>
        </p:spPr>
      </p:pic>
      <p:pic>
        <p:nvPicPr>
          <p:cNvPr id="6" name="Picture 5" descr="Skærmbillede 2016-08-24 kl. 18.19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0"/>
            <a:ext cx="508000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7" y="0"/>
            <a:ext cx="5434376" cy="6126163"/>
          </a:xfrm>
          <a:prstGeom prst="rect">
            <a:avLst/>
          </a:prstGeom>
        </p:spPr>
      </p:pic>
      <p:pic>
        <p:nvPicPr>
          <p:cNvPr id="6" name="Picture 5" descr="Skærmbillede 2016-08-24 kl. 18.19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950"/>
            <a:ext cx="508000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1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7" y="0"/>
            <a:ext cx="5434376" cy="6126163"/>
          </a:xfrm>
          <a:prstGeom prst="rect">
            <a:avLst/>
          </a:prstGeom>
        </p:spPr>
      </p:pic>
      <p:pic>
        <p:nvPicPr>
          <p:cNvPr id="6" name="Picture 5" descr="Skærmbillede 2016-08-24 kl. 18.19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8350"/>
            <a:ext cx="508000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7" y="0"/>
            <a:ext cx="5434376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37" y="0"/>
            <a:ext cx="5434376" cy="6126163"/>
          </a:xfrm>
          <a:prstGeom prst="rect">
            <a:avLst/>
          </a:prstGeom>
        </p:spPr>
      </p:pic>
      <p:pic>
        <p:nvPicPr>
          <p:cNvPr id="5" name="Picture 4" descr="fig2_1.eps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88" y="0"/>
            <a:ext cx="4965700" cy="643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57900" y="6151563"/>
            <a:ext cx="288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Shao and </a:t>
            </a:r>
            <a:r>
              <a:rPr lang="en-US" sz="1200" dirty="0" err="1" smtClean="0"/>
              <a:t>Ditlevsen,Nature</a:t>
            </a:r>
            <a:r>
              <a:rPr lang="en-US" sz="1200" dirty="0" smtClean="0"/>
              <a:t> </a:t>
            </a:r>
            <a:r>
              <a:rPr lang="en-US" sz="1200" dirty="0" err="1" smtClean="0"/>
              <a:t>Comms</a:t>
            </a:r>
            <a:r>
              <a:rPr lang="en-US" sz="1200" dirty="0" smtClean="0"/>
              <a:t>.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05956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0419" name="Picture 4" descr="2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-720725"/>
            <a:ext cx="3900487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57900" y="6151563"/>
            <a:ext cx="288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Shao and </a:t>
            </a:r>
            <a:r>
              <a:rPr lang="en-US" sz="1200" dirty="0" err="1" smtClean="0"/>
              <a:t>Ditlevsen,Nature</a:t>
            </a:r>
            <a:r>
              <a:rPr lang="en-US" sz="1200" dirty="0" smtClean="0"/>
              <a:t> </a:t>
            </a:r>
            <a:r>
              <a:rPr lang="en-US" sz="1200" dirty="0" err="1" smtClean="0"/>
              <a:t>Comms</a:t>
            </a:r>
            <a:r>
              <a:rPr lang="en-US" sz="1200" dirty="0" smtClean="0"/>
              <a:t>. 2016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198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1443" name="Picture 3" descr="2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-720725"/>
            <a:ext cx="3900487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03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3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6234112"/>
            <a:ext cx="1879600" cy="282575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da-DK" sz="1400" dirty="0" smtClean="0">
                <a:latin typeface="Arial" charset="0"/>
                <a:ea typeface="ＭＳ Ｐゴシック" charset="0"/>
                <a:cs typeface="ＭＳ Ｐゴシック" charset="0"/>
              </a:rPr>
              <a:t>Ditlevsen et al., Nature, 1996</a:t>
            </a:r>
            <a:endParaRPr lang="da-DK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2" descr="Skærmbillede 2015-04-13 kl. 17.24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157788"/>
            <a:ext cx="3348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2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-720725"/>
            <a:ext cx="3900487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820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Photo Mar 04, 8 54 24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7200000" y="-4680000"/>
            <a:ext cx="23646823" cy="1300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411" name="Picture 2" descr="Skærmbillede 2015-04-13 kl. 17.24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157788"/>
            <a:ext cx="3348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233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2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-720725"/>
            <a:ext cx="3900487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78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-2124075" y="1114425"/>
            <a:ext cx="5541963" cy="730250"/>
          </a:xfrm>
        </p:spPr>
        <p:txBody>
          <a:bodyPr/>
          <a:lstStyle/>
          <a:p>
            <a:pPr eaLnBrk="1" hangingPunct="1"/>
            <a:r>
              <a:rPr lang="en-US" sz="1600">
                <a:latin typeface="Arial" charset="0"/>
                <a:ea typeface="ＭＳ Ｐゴシック" charset="0"/>
                <a:cs typeface="ＭＳ Ｐゴシック" charset="0"/>
              </a:rPr>
              <a:t>Holocene</a:t>
            </a:r>
          </a:p>
        </p:txBody>
      </p:sp>
      <p:pic>
        <p:nvPicPr>
          <p:cNvPr id="19459" name="Picture 1" descr="23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Skærmbillede 2015-04-13 kl. 17.24.3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157788"/>
            <a:ext cx="33480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-1331913" y="1125538"/>
            <a:ext cx="5541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tx2"/>
                </a:solidFill>
              </a:rPr>
              <a:t>LGM</a:t>
            </a:r>
          </a:p>
        </p:txBody>
      </p:sp>
      <p:pic>
        <p:nvPicPr>
          <p:cNvPr id="19462" name="Picture 6" descr="23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-720725"/>
            <a:ext cx="3900487" cy="520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1" descr="Skærmbillede 2015-04-13 kl. 17.12.0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20" y="3111500"/>
            <a:ext cx="321878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0741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ttachment-1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8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ttachment-1-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3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GL606F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063" y="6308725"/>
            <a:ext cx="3251200" cy="2889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da-DK" sz="1600" dirty="0"/>
              <a:t>Ditlevsen, GRL, 1999</a:t>
            </a:r>
          </a:p>
        </p:txBody>
      </p:sp>
      <p:pic>
        <p:nvPicPr>
          <p:cNvPr id="2" name="Picture 1" descr="Skærmbillede 2016-04-20 kl. 18.51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965700" cy="1586976"/>
          </a:xfrm>
          <a:prstGeom prst="rect">
            <a:avLst/>
          </a:prstGeom>
        </p:spPr>
      </p:pic>
      <p:pic>
        <p:nvPicPr>
          <p:cNvPr id="6" name="Picture 5" descr="Skærmbillede 2016-04-20 kl. 18.53.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17638"/>
            <a:ext cx="4700588" cy="268386"/>
          </a:xfrm>
          <a:prstGeom prst="rect">
            <a:avLst/>
          </a:prstGeom>
        </p:spPr>
      </p:pic>
      <p:pic>
        <p:nvPicPr>
          <p:cNvPr id="3" name="Picture 2" descr="Skærmbillede 2016-04-20 kl. 19.06.3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483306"/>
            <a:ext cx="2984500" cy="60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7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GL606F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6" name="Picture 5" descr="Skærmbillede 2016-04-20 kl. 19.06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483306"/>
            <a:ext cx="2984500" cy="6088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8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GL606F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6" name="Picture 5" descr="Skærmbillede 2016-04-20 kl. 19.06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00" y="483306"/>
            <a:ext cx="2984500" cy="608893"/>
          </a:xfrm>
          <a:prstGeom prst="rect">
            <a:avLst/>
          </a:prstGeom>
        </p:spPr>
      </p:pic>
      <p:pic>
        <p:nvPicPr>
          <p:cNvPr id="2" name="Picture 1" descr="Skærmbillede 2016-04-20 kl. 18.57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04" y="1417638"/>
            <a:ext cx="2726695" cy="14398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4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3613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GL606F0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kærmbillede 2016-04-20 kl. 18.57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04" y="1417638"/>
            <a:ext cx="2726695" cy="143986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7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3613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29000"/>
            <a:ext cx="56880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GL606F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kærmbillede 2016-04-20 kl. 18.57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04" y="1417638"/>
            <a:ext cx="2726695" cy="143986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3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3613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29000"/>
            <a:ext cx="56880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GL606F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kærmbillede 2016-04-20 kl. 18.57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04" y="1417638"/>
            <a:ext cx="2726695" cy="1439862"/>
          </a:xfrm>
          <a:prstGeom prst="rect">
            <a:avLst/>
          </a:prstGeom>
        </p:spPr>
      </p:pic>
      <p:pic>
        <p:nvPicPr>
          <p:cNvPr id="2" name="Picture 1" descr="Skærmbillede 2016-04-20 kl. 19.01.0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222771"/>
            <a:ext cx="1634164" cy="1339329"/>
          </a:xfrm>
          <a:prstGeom prst="rect">
            <a:avLst/>
          </a:prstGeom>
        </p:spPr>
      </p:pic>
      <p:pic>
        <p:nvPicPr>
          <p:cNvPr id="3" name="Picture 2" descr="Skærmbillede 2016-04-20 kl. 19.21.5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45" y="419099"/>
            <a:ext cx="720235" cy="71648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94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Photo Mar 04, 8 54 16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7200000" y="-4680000"/>
            <a:ext cx="23646823" cy="13004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3613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429000"/>
            <a:ext cx="56880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GL606F0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kærmbillede 2016-04-20 kl. 18.57.2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04" y="1417638"/>
            <a:ext cx="2726695" cy="1439862"/>
          </a:xfrm>
          <a:prstGeom prst="rect">
            <a:avLst/>
          </a:prstGeom>
        </p:spPr>
      </p:pic>
      <p:pic>
        <p:nvPicPr>
          <p:cNvPr id="2" name="Picture 1" descr="Skærmbillede 2016-04-20 kl. 19.01.05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222771"/>
            <a:ext cx="1634164" cy="1339329"/>
          </a:xfrm>
          <a:prstGeom prst="rect">
            <a:avLst/>
          </a:prstGeom>
        </p:spPr>
      </p:pic>
      <p:pic>
        <p:nvPicPr>
          <p:cNvPr id="3" name="Picture 2" descr="Skærmbillede 2016-04-20 kl. 19.21.58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45" y="419099"/>
            <a:ext cx="720235" cy="71648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4292600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8" descr="GL606F0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1524" y="2857500"/>
            <a:ext cx="2471738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0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GL606F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kærmbillede 2016-04-20 kl. 18.51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038"/>
            <a:ext cx="4965700" cy="1439862"/>
          </a:xfrm>
          <a:prstGeom prst="rect">
            <a:avLst/>
          </a:prstGeom>
        </p:spPr>
      </p:pic>
      <p:pic>
        <p:nvPicPr>
          <p:cNvPr id="12" name="Picture 11" descr="GL606F0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9100"/>
            <a:ext cx="508158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781300"/>
            <a:ext cx="3613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429000"/>
            <a:ext cx="56880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kærmbillede 2016-04-20 kl. 18.57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04" y="1417638"/>
            <a:ext cx="2726695" cy="1439862"/>
          </a:xfrm>
          <a:prstGeom prst="rect">
            <a:avLst/>
          </a:prstGeom>
        </p:spPr>
      </p:pic>
      <p:pic>
        <p:nvPicPr>
          <p:cNvPr id="2" name="Picture 1" descr="Skærmbillede 2016-04-20 kl. 19.01.05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222771"/>
            <a:ext cx="1634164" cy="1339329"/>
          </a:xfrm>
          <a:prstGeom prst="rect">
            <a:avLst/>
          </a:prstGeom>
        </p:spPr>
      </p:pic>
      <p:pic>
        <p:nvPicPr>
          <p:cNvPr id="3" name="Picture 2" descr="Skærmbillede 2016-04-20 kl. 19.21.5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45" y="419099"/>
            <a:ext cx="720235" cy="71648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4292600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8" descr="GL606F0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1524" y="2857500"/>
            <a:ext cx="2471738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9675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GL606F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kærmbillede 2016-04-20 kl. 18.51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038"/>
            <a:ext cx="4965700" cy="1439862"/>
          </a:xfrm>
          <a:prstGeom prst="rect">
            <a:avLst/>
          </a:prstGeom>
        </p:spPr>
      </p:pic>
      <p:pic>
        <p:nvPicPr>
          <p:cNvPr id="12" name="Picture 11" descr="GL606F0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9100"/>
            <a:ext cx="508158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781300"/>
            <a:ext cx="3613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429000"/>
            <a:ext cx="56880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kærmbillede 2016-04-20 kl. 18.57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04" y="1417638"/>
            <a:ext cx="2726695" cy="1439862"/>
          </a:xfrm>
          <a:prstGeom prst="rect">
            <a:avLst/>
          </a:prstGeom>
        </p:spPr>
      </p:pic>
      <p:pic>
        <p:nvPicPr>
          <p:cNvPr id="2" name="Picture 1" descr="Skærmbillede 2016-04-20 kl. 19.01.05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222771"/>
            <a:ext cx="1634164" cy="1339329"/>
          </a:xfrm>
          <a:prstGeom prst="rect">
            <a:avLst/>
          </a:prstGeom>
        </p:spPr>
      </p:pic>
      <p:pic>
        <p:nvPicPr>
          <p:cNvPr id="3" name="Picture 2" descr="Skærmbillede 2016-04-20 kl. 19.21.5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45" y="419099"/>
            <a:ext cx="720235" cy="71648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4292600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8" descr="GL606F0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1524" y="2857500"/>
            <a:ext cx="2471738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kærmbillede 2016-04-20 kl. 19.03.0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4880817"/>
            <a:ext cx="2471738" cy="2066084"/>
          </a:xfrm>
          <a:prstGeom prst="rect">
            <a:avLst/>
          </a:prstGeom>
        </p:spPr>
      </p:pic>
      <p:pic>
        <p:nvPicPr>
          <p:cNvPr id="5" name="Picture 4" descr="Skærmbillede 2016-04-20 kl. 19.01.17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4766341"/>
            <a:ext cx="2416175" cy="204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9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GL606F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838200"/>
            <a:ext cx="50625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kærmbillede 2016-04-20 kl. 18.51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038"/>
            <a:ext cx="4965700" cy="1439862"/>
          </a:xfrm>
          <a:prstGeom prst="rect">
            <a:avLst/>
          </a:prstGeom>
        </p:spPr>
      </p:pic>
      <p:pic>
        <p:nvPicPr>
          <p:cNvPr id="12" name="Picture 11" descr="GL606F0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9100"/>
            <a:ext cx="5081588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0113" y="2781300"/>
            <a:ext cx="36131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3429000"/>
            <a:ext cx="56880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kærmbillede 2016-04-20 kl. 18.57.2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404" y="1417638"/>
            <a:ext cx="2726695" cy="1439862"/>
          </a:xfrm>
          <a:prstGeom prst="rect">
            <a:avLst/>
          </a:prstGeom>
        </p:spPr>
      </p:pic>
      <p:pic>
        <p:nvPicPr>
          <p:cNvPr id="2" name="Picture 1" descr="Skærmbillede 2016-04-20 kl. 19.01.05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63" y="222771"/>
            <a:ext cx="1634164" cy="1339329"/>
          </a:xfrm>
          <a:prstGeom prst="rect">
            <a:avLst/>
          </a:prstGeom>
        </p:spPr>
      </p:pic>
      <p:pic>
        <p:nvPicPr>
          <p:cNvPr id="3" name="Picture 2" descr="Skærmbillede 2016-04-20 kl. 19.21.58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45" y="419099"/>
            <a:ext cx="720235" cy="71648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0825" y="4292600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8" descr="GL606F0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1524" y="2857500"/>
            <a:ext cx="2471738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kærmbillede 2016-04-20 kl. 19.03.00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4880817"/>
            <a:ext cx="2471738" cy="206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5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Content Placeholder 5" descr="ngrip_n65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7081" b="-27081"/>
          <a:stretch>
            <a:fillRect/>
          </a:stretch>
        </p:blipFill>
        <p:spPr>
          <a:xfrm>
            <a:off x="630880" y="-662782"/>
            <a:ext cx="7699196" cy="4234261"/>
          </a:xfrm>
        </p:spPr>
      </p:pic>
    </p:spTree>
    <p:extLst>
      <p:ext uri="{BB962C8B-B14F-4D97-AF65-F5344CB8AC3E}">
        <p14:creationId xmlns:p14="http://schemas.microsoft.com/office/powerpoint/2010/main" val="97038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Content Placeholder 5" descr="ngrip_n65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7081" b="-27081"/>
          <a:stretch>
            <a:fillRect/>
          </a:stretch>
        </p:blipFill>
        <p:spPr>
          <a:xfrm>
            <a:off x="630880" y="-662782"/>
            <a:ext cx="7699196" cy="4234261"/>
          </a:xfrm>
        </p:spPr>
      </p:pic>
      <p:pic>
        <p:nvPicPr>
          <p:cNvPr id="9" name="Picture 8" descr="ngrip_n65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9028"/>
            <a:ext cx="9144000" cy="3220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Content Placeholder 5" descr="ngrip_n65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7081" b="-27081"/>
          <a:stretch>
            <a:fillRect/>
          </a:stretch>
        </p:blipFill>
        <p:spPr>
          <a:xfrm>
            <a:off x="630880" y="-662782"/>
            <a:ext cx="7699196" cy="4234261"/>
          </a:xfrm>
        </p:spPr>
      </p:pic>
      <p:pic>
        <p:nvPicPr>
          <p:cNvPr id="9" name="Picture 8" descr="ngrip_n65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9028"/>
            <a:ext cx="9144000" cy="3220146"/>
          </a:xfrm>
          <a:prstGeom prst="rect">
            <a:avLst/>
          </a:prstGeom>
        </p:spPr>
      </p:pic>
      <p:pic>
        <p:nvPicPr>
          <p:cNvPr id="10" name="Picture 9" descr="ngrip_n65_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89028"/>
            <a:ext cx="9144000" cy="321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" name="Picture 8" descr="ngrip_n6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9028"/>
            <a:ext cx="9144000" cy="3220146"/>
          </a:xfrm>
          <a:prstGeom prst="rect">
            <a:avLst/>
          </a:prstGeom>
        </p:spPr>
      </p:pic>
      <p:pic>
        <p:nvPicPr>
          <p:cNvPr id="10" name="Picture 9" descr="ngrip_n65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9028"/>
            <a:ext cx="9144000" cy="3216584"/>
          </a:xfrm>
          <a:prstGeom prst="rect">
            <a:avLst/>
          </a:prstGeom>
        </p:spPr>
      </p:pic>
      <p:pic>
        <p:nvPicPr>
          <p:cNvPr id="4" name="Content Placeholder 3" descr="Skærmbillede 2014-12-15 kl. 15.20.35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8888"/>
          <a:stretch>
            <a:fillRect/>
          </a:stretch>
        </p:blipFill>
        <p:spPr>
          <a:xfrm>
            <a:off x="2581849" y="274638"/>
            <a:ext cx="5299529" cy="2914537"/>
          </a:xfrm>
          <a:ln>
            <a:solidFill>
              <a:schemeClr val="tx1"/>
            </a:solidFill>
          </a:ln>
        </p:spPr>
      </p:pic>
      <p:pic>
        <p:nvPicPr>
          <p:cNvPr id="5" name="Picture 4" descr="Skærmbillede 2014-12-15 kl. 15.27.08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67" y="3189177"/>
            <a:ext cx="63500" cy="2771994"/>
          </a:xfrm>
          <a:prstGeom prst="rect">
            <a:avLst/>
          </a:prstGeom>
        </p:spPr>
      </p:pic>
      <p:pic>
        <p:nvPicPr>
          <p:cNvPr id="11" name="Picture 10" descr="Skærmbillede 2014-12-15 kl. 15.27.08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45" y="3189175"/>
            <a:ext cx="63500" cy="2771994"/>
          </a:xfrm>
          <a:prstGeom prst="rect">
            <a:avLst/>
          </a:prstGeom>
        </p:spPr>
      </p:pic>
      <p:pic>
        <p:nvPicPr>
          <p:cNvPr id="3" name="Picture 2" descr="Skærmbillede 2016-04-20 kl. 18.27.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626185"/>
            <a:ext cx="2082800" cy="14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0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3449" y="5617356"/>
            <a:ext cx="4286092" cy="508807"/>
          </a:xfrm>
        </p:spPr>
        <p:txBody>
          <a:bodyPr>
            <a:normAutofit/>
          </a:bodyPr>
          <a:lstStyle/>
          <a:p>
            <a:r>
              <a:rPr lang="da-DK" sz="1800" dirty="0" err="1" smtClean="0"/>
              <a:t>Ganopolski</a:t>
            </a:r>
            <a:r>
              <a:rPr lang="da-DK" sz="1800" dirty="0" smtClean="0"/>
              <a:t> et al, 2010 </a:t>
            </a:r>
            <a:endParaRPr lang="da-DK" sz="1800" dirty="0"/>
          </a:p>
        </p:txBody>
      </p:sp>
      <p:pic>
        <p:nvPicPr>
          <p:cNvPr id="4" name="Content Placeholder 3" descr="Ganopolski_et_al_glacial_simulati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4800" r="-54800"/>
          <a:stretch>
            <a:fillRect/>
          </a:stretch>
        </p:blipFill>
        <p:spPr>
          <a:xfrm>
            <a:off x="-1819391" y="274638"/>
            <a:ext cx="10639882" cy="5851525"/>
          </a:xfrm>
        </p:spPr>
      </p:pic>
    </p:spTree>
    <p:extLst>
      <p:ext uri="{BB962C8B-B14F-4D97-AF65-F5344CB8AC3E}">
        <p14:creationId xmlns:p14="http://schemas.microsoft.com/office/powerpoint/2010/main" val="119898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bifucation vs noise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7630136" y="-2428797"/>
            <a:ext cx="26183641" cy="14400000"/>
          </a:xfrm>
        </p:spPr>
      </p:pic>
      <p:pic>
        <p:nvPicPr>
          <p:cNvPr id="5" name="Picture 4" descr="Skærmbillede 2014-12-15 kl. 15.59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4721206"/>
            <a:ext cx="8255000" cy="32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83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921" y="-4680000"/>
            <a:ext cx="9752013" cy="130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5410200"/>
            <a:ext cx="7620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dirty="0"/>
              <a:t>M </a:t>
            </a:r>
            <a:r>
              <a:rPr lang="en-GB" dirty="0" err="1"/>
              <a:t>Scheffer</a:t>
            </a:r>
            <a:r>
              <a:rPr lang="en-GB" dirty="0"/>
              <a:t> </a:t>
            </a:r>
            <a:r>
              <a:rPr lang="en-GB" i="1" dirty="0"/>
              <a:t>et al.</a:t>
            </a:r>
            <a:r>
              <a:rPr lang="en-GB" dirty="0"/>
              <a:t> </a:t>
            </a:r>
            <a:r>
              <a:rPr lang="en-GB" i="1" dirty="0"/>
              <a:t>Nature</a:t>
            </a:r>
            <a:r>
              <a:rPr lang="en-GB" dirty="0"/>
              <a:t> </a:t>
            </a:r>
            <a:r>
              <a:rPr lang="en-GB" b="1" dirty="0"/>
              <a:t>461</a:t>
            </a:r>
            <a:r>
              <a:rPr lang="en-GB" dirty="0"/>
              <a:t>, </a:t>
            </a:r>
            <a:r>
              <a:rPr lang="en-GB" altLang="zh-CN" dirty="0">
                <a:ea typeface="宋体" charset="-122"/>
                <a:cs typeface="宋体" charset="-122"/>
              </a:rPr>
              <a:t>53</a:t>
            </a:r>
            <a:r>
              <a:rPr lang="en-GB" dirty="0"/>
              <a:t>-</a:t>
            </a:r>
            <a:r>
              <a:rPr lang="en-GB" altLang="zh-CN" dirty="0">
                <a:ea typeface="宋体" charset="-122"/>
                <a:cs typeface="宋体" charset="-122"/>
              </a:rPr>
              <a:t>59</a:t>
            </a:r>
            <a:r>
              <a:rPr lang="en-GB" dirty="0"/>
              <a:t> (2009) doi:10.1038/nature08</a:t>
            </a:r>
            <a:r>
              <a:rPr lang="en-GB" altLang="zh-CN" dirty="0">
                <a:ea typeface="宋体" charset="-122"/>
                <a:cs typeface="宋体" charset="-122"/>
              </a:rPr>
              <a:t>227</a:t>
            </a:r>
            <a:endParaRPr lang="en-GB" dirty="0">
              <a:ea typeface="宋体" charset="-122"/>
              <a:cs typeface="宋体" charset="-122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341650"/>
            <a:ext cx="8397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prstTxWarp prst="textNoShape">
              <a:avLst/>
            </a:prstTxWarp>
            <a:spAutoFit/>
          </a:bodyPr>
          <a:lstStyle/>
          <a:p>
            <a:r>
              <a:rPr lang="en-GB" altLang="zh-CN" sz="2400" dirty="0" smtClean="0">
                <a:solidFill>
                  <a:srgbClr val="FF0000"/>
                </a:solidFill>
                <a:ea typeface="宋体" charset="-122"/>
                <a:cs typeface="宋体" charset="-122"/>
              </a:rPr>
              <a:t>Can tipping points be detected?</a:t>
            </a:r>
          </a:p>
          <a:p>
            <a:r>
              <a:rPr lang="en-GB" altLang="zh-CN" sz="1800" dirty="0" smtClean="0">
                <a:ea typeface="宋体" charset="-122"/>
                <a:cs typeface="宋体" charset="-122"/>
              </a:rPr>
              <a:t>Critical </a:t>
            </a:r>
            <a:r>
              <a:rPr lang="en-GB" altLang="zh-CN" sz="1800" dirty="0">
                <a:ea typeface="宋体" charset="-122"/>
                <a:cs typeface="宋体" charset="-122"/>
              </a:rPr>
              <a:t>slowing down indicated by an increase </a:t>
            </a:r>
          </a:p>
          <a:p>
            <a:r>
              <a:rPr lang="en-GB" altLang="zh-CN" sz="1800" dirty="0">
                <a:ea typeface="宋体" charset="-122"/>
                <a:cs typeface="宋体" charset="-122"/>
              </a:rPr>
              <a:t>in lag-1 autocorrelation in climate dynamics.</a:t>
            </a:r>
          </a:p>
        </p:txBody>
      </p:sp>
      <p:pic>
        <p:nvPicPr>
          <p:cNvPr id="7199" name="Picture 31" descr="nature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096000"/>
            <a:ext cx="1230313" cy="276225"/>
          </a:xfrm>
          <a:prstGeom prst="rect">
            <a:avLst/>
          </a:prstGeom>
          <a:noFill/>
        </p:spPr>
      </p:pic>
      <p:pic>
        <p:nvPicPr>
          <p:cNvPr id="7368" name="Picture 200" descr="nature08227-f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068513"/>
            <a:ext cx="5334000" cy="271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235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IMG_008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1440000" y="0"/>
            <a:ext cx="11823412" cy="6502400"/>
          </a:xfrm>
        </p:spPr>
      </p:pic>
    </p:spTree>
    <p:extLst>
      <p:ext uri="{BB962C8B-B14F-4D97-AF65-F5344CB8AC3E}">
        <p14:creationId xmlns:p14="http://schemas.microsoft.com/office/powerpoint/2010/main" val="3777609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IMG_008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1440000" y="-1"/>
            <a:ext cx="11823412" cy="6502400"/>
          </a:xfrm>
        </p:spPr>
      </p:pic>
    </p:spTree>
    <p:extLst>
      <p:ext uri="{BB962C8B-B14F-4D97-AF65-F5344CB8AC3E}">
        <p14:creationId xmlns:p14="http://schemas.microsoft.com/office/powerpoint/2010/main" val="549647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IMG_008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1440000" y="0"/>
            <a:ext cx="11823412" cy="6502400"/>
          </a:xfrm>
        </p:spPr>
      </p:pic>
    </p:spTree>
    <p:extLst>
      <p:ext uri="{BB962C8B-B14F-4D97-AF65-F5344CB8AC3E}">
        <p14:creationId xmlns:p14="http://schemas.microsoft.com/office/powerpoint/2010/main" val="3049186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IMG_008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1440000" y="-1"/>
            <a:ext cx="11823412" cy="6502400"/>
          </a:xfrm>
        </p:spPr>
      </p:pic>
    </p:spTree>
    <p:extLst>
      <p:ext uri="{BB962C8B-B14F-4D97-AF65-F5344CB8AC3E}">
        <p14:creationId xmlns:p14="http://schemas.microsoft.com/office/powerpoint/2010/main" val="4440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IMG_0086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1440000" y="0"/>
            <a:ext cx="11823412" cy="6502400"/>
          </a:xfrm>
        </p:spPr>
      </p:pic>
    </p:spTree>
    <p:extLst>
      <p:ext uri="{BB962C8B-B14F-4D97-AF65-F5344CB8AC3E}">
        <p14:creationId xmlns:p14="http://schemas.microsoft.com/office/powerpoint/2010/main" val="12411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3" descr="IMG_00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000" y="0"/>
            <a:ext cx="48768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0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Content Placeholder 3" descr="IMG_008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1440000" y="-1"/>
            <a:ext cx="11823412" cy="6502400"/>
          </a:xfrm>
        </p:spPr>
      </p:pic>
    </p:spTree>
    <p:extLst>
      <p:ext uri="{BB962C8B-B14F-4D97-AF65-F5344CB8AC3E}">
        <p14:creationId xmlns:p14="http://schemas.microsoft.com/office/powerpoint/2010/main" val="195483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5410200"/>
            <a:ext cx="7620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dirty="0"/>
              <a:t>M </a:t>
            </a:r>
            <a:r>
              <a:rPr lang="en-GB" dirty="0" err="1"/>
              <a:t>Scheffer</a:t>
            </a:r>
            <a:r>
              <a:rPr lang="en-GB" dirty="0"/>
              <a:t> </a:t>
            </a:r>
            <a:r>
              <a:rPr lang="en-GB" i="1" dirty="0"/>
              <a:t>et al.</a:t>
            </a:r>
            <a:r>
              <a:rPr lang="en-GB" dirty="0"/>
              <a:t> </a:t>
            </a:r>
            <a:r>
              <a:rPr lang="en-GB" i="1" dirty="0"/>
              <a:t>Nature</a:t>
            </a:r>
            <a:r>
              <a:rPr lang="en-GB" dirty="0"/>
              <a:t> </a:t>
            </a:r>
            <a:r>
              <a:rPr lang="en-GB" b="1" dirty="0"/>
              <a:t>461</a:t>
            </a:r>
            <a:r>
              <a:rPr lang="en-GB" dirty="0"/>
              <a:t>, </a:t>
            </a:r>
            <a:r>
              <a:rPr lang="en-GB" altLang="zh-CN" dirty="0">
                <a:ea typeface="宋体" charset="-122"/>
                <a:cs typeface="宋体" charset="-122"/>
              </a:rPr>
              <a:t>53</a:t>
            </a:r>
            <a:r>
              <a:rPr lang="en-GB" dirty="0"/>
              <a:t>-</a:t>
            </a:r>
            <a:r>
              <a:rPr lang="en-GB" altLang="zh-CN" dirty="0">
                <a:ea typeface="宋体" charset="-122"/>
                <a:cs typeface="宋体" charset="-122"/>
              </a:rPr>
              <a:t>59</a:t>
            </a:r>
            <a:r>
              <a:rPr lang="en-GB" dirty="0"/>
              <a:t> (2009) doi:10.1038/nature08</a:t>
            </a:r>
            <a:r>
              <a:rPr lang="en-GB" altLang="zh-CN" dirty="0">
                <a:ea typeface="宋体" charset="-122"/>
                <a:cs typeface="宋体" charset="-122"/>
              </a:rPr>
              <a:t>227</a:t>
            </a:r>
            <a:endParaRPr lang="en-GB" dirty="0">
              <a:ea typeface="宋体" charset="-122"/>
              <a:cs typeface="宋体" charset="-122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81000" y="341650"/>
            <a:ext cx="83978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>
            <a:prstTxWarp prst="textNoShape">
              <a:avLst/>
            </a:prstTxWarp>
            <a:spAutoFit/>
          </a:bodyPr>
          <a:lstStyle/>
          <a:p>
            <a:r>
              <a:rPr lang="en-GB" altLang="zh-CN" sz="2400" dirty="0" smtClean="0">
                <a:solidFill>
                  <a:srgbClr val="FF0000"/>
                </a:solidFill>
                <a:ea typeface="宋体" charset="-122"/>
                <a:cs typeface="宋体" charset="-122"/>
              </a:rPr>
              <a:t>Can tipping points be detected?</a:t>
            </a:r>
          </a:p>
          <a:p>
            <a:r>
              <a:rPr lang="en-GB" altLang="zh-CN" sz="1800" dirty="0" smtClean="0">
                <a:ea typeface="宋体" charset="-122"/>
                <a:cs typeface="宋体" charset="-122"/>
              </a:rPr>
              <a:t>Critical </a:t>
            </a:r>
            <a:r>
              <a:rPr lang="en-GB" altLang="zh-CN" sz="1800" dirty="0">
                <a:ea typeface="宋体" charset="-122"/>
                <a:cs typeface="宋体" charset="-122"/>
              </a:rPr>
              <a:t>slowing down indicated by an increase </a:t>
            </a:r>
          </a:p>
          <a:p>
            <a:r>
              <a:rPr lang="en-GB" altLang="zh-CN" sz="1800" dirty="0">
                <a:ea typeface="宋体" charset="-122"/>
                <a:cs typeface="宋体" charset="-122"/>
              </a:rPr>
              <a:t>in lag-1 autocorrelation in climate dynamics.</a:t>
            </a:r>
          </a:p>
        </p:txBody>
      </p:sp>
      <p:pic>
        <p:nvPicPr>
          <p:cNvPr id="7199" name="Picture 31" descr="natureRG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6096000"/>
            <a:ext cx="1230313" cy="276225"/>
          </a:xfrm>
          <a:prstGeom prst="rect">
            <a:avLst/>
          </a:prstGeom>
          <a:noFill/>
        </p:spPr>
      </p:pic>
      <p:pic>
        <p:nvPicPr>
          <p:cNvPr id="7368" name="Picture 200" descr="nature08227-f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068513"/>
            <a:ext cx="5334000" cy="271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090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7347" name="Content Placeholder 3" descr="bifurcation_detection_figure1_1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8390" r="-18390"/>
          <a:stretch>
            <a:fillRect/>
          </a:stretch>
        </p:blipFill>
        <p:spPr>
          <a:xfrm>
            <a:off x="-685800" y="0"/>
            <a:ext cx="7637878" cy="4043783"/>
          </a:xfrm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5334000" y="5943600"/>
            <a:ext cx="3724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a-DK" sz="1600"/>
              <a:t>Ditlevsen and Johnsen, GRL, 2010</a:t>
            </a:r>
          </a:p>
        </p:txBody>
      </p:sp>
    </p:spTree>
    <p:extLst>
      <p:ext uri="{BB962C8B-B14F-4D97-AF65-F5344CB8AC3E}">
        <p14:creationId xmlns:p14="http://schemas.microsoft.com/office/powerpoint/2010/main" val="1801748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Content Placeholder 5" descr="ngrip_n65_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7081" b="-27081"/>
          <a:stretch>
            <a:fillRect/>
          </a:stretch>
        </p:blipFill>
        <p:spPr>
          <a:xfrm>
            <a:off x="630880" y="-662782"/>
            <a:ext cx="7699196" cy="423426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7347" name="Content Placeholder 3" descr="bifurcation_detection_figure1_1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8390" r="-18390"/>
          <a:stretch>
            <a:fillRect/>
          </a:stretch>
        </p:blipFill>
        <p:spPr>
          <a:xfrm>
            <a:off x="-685800" y="0"/>
            <a:ext cx="7637878" cy="4043783"/>
          </a:xfrm>
        </p:spPr>
      </p:pic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5334000" y="5943600"/>
            <a:ext cx="3724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da-DK" sz="1600"/>
              <a:t>Ditlevsen and Johnsen, GRL, 2010</a:t>
            </a:r>
          </a:p>
        </p:txBody>
      </p:sp>
      <p:pic>
        <p:nvPicPr>
          <p:cNvPr id="5" name="Picture 3" descr="bifurcation_detection_figure2_NG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0571" y="0"/>
            <a:ext cx="2660004" cy="404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376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388" name="Subtitle 2"/>
          <p:cNvSpPr>
            <a:spLocks noGrp="1" noChangeAspect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/>
            </a:r>
            <a:br>
              <a:rPr lang="en-US" smtClean="0"/>
            </a:br>
            <a:endParaRPr lang="da-DK" smtClean="0">
              <a:solidFill>
                <a:srgbClr val="FF0000"/>
              </a:solidFill>
            </a:endParaRPr>
          </a:p>
        </p:txBody>
      </p:sp>
      <p:pic>
        <p:nvPicPr>
          <p:cNvPr id="3" name="Picture 2" descr="Skærmbillede 2016-04-20 kl. 18.01.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4900"/>
            <a:ext cx="2374900" cy="12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69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388" name="Subtitle 2"/>
          <p:cNvSpPr>
            <a:spLocks noGrp="1" noChangeAspect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/>
            </a:r>
            <a:br>
              <a:rPr lang="en-US" smtClean="0"/>
            </a:br>
            <a:endParaRPr lang="da-DK" smtClean="0">
              <a:solidFill>
                <a:srgbClr val="FF0000"/>
              </a:solidFill>
            </a:endParaRPr>
          </a:p>
        </p:txBody>
      </p:sp>
      <p:pic>
        <p:nvPicPr>
          <p:cNvPr id="3" name="Picture 2" descr="Skærmbillede 2016-04-20 kl. 18.01.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4900"/>
            <a:ext cx="2374900" cy="1269801"/>
          </a:xfrm>
          <a:prstGeom prst="rect">
            <a:avLst/>
          </a:prstGeom>
        </p:spPr>
      </p:pic>
      <p:pic>
        <p:nvPicPr>
          <p:cNvPr id="4" name="Picture 3" descr="Skærmbillede 2016-04-20 kl. 18.01.3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34900"/>
            <a:ext cx="1320800" cy="841618"/>
          </a:xfrm>
          <a:prstGeom prst="rect">
            <a:avLst/>
          </a:prstGeom>
        </p:spPr>
      </p:pic>
      <p:pic>
        <p:nvPicPr>
          <p:cNvPr id="5" name="Picture 4" descr="Skærmbillede 2016-04-20 kl. 18.02.0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692573"/>
            <a:ext cx="2628900" cy="12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58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388" name="Subtitle 2"/>
          <p:cNvSpPr>
            <a:spLocks noGrp="1" noChangeAspect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/>
            </a:r>
            <a:br>
              <a:rPr lang="en-US" smtClean="0"/>
            </a:br>
            <a:endParaRPr lang="da-DK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1878" y="2494518"/>
            <a:ext cx="190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Hasselmann</a:t>
            </a:r>
            <a:r>
              <a:rPr lang="en-US" dirty="0" smtClean="0"/>
              <a:t>, 1976</a:t>
            </a:r>
            <a:endParaRPr lang="en-US" dirty="0"/>
          </a:p>
        </p:txBody>
      </p:sp>
      <p:pic>
        <p:nvPicPr>
          <p:cNvPr id="3" name="Picture 2" descr="Skærmbillede 2016-04-20 kl. 18.01.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4900"/>
            <a:ext cx="2374900" cy="1269801"/>
          </a:xfrm>
          <a:prstGeom prst="rect">
            <a:avLst/>
          </a:prstGeom>
        </p:spPr>
      </p:pic>
      <p:pic>
        <p:nvPicPr>
          <p:cNvPr id="4" name="Picture 3" descr="Skærmbillede 2016-04-20 kl. 18.01.3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34900"/>
            <a:ext cx="1320800" cy="841618"/>
          </a:xfrm>
          <a:prstGeom prst="rect">
            <a:avLst/>
          </a:prstGeom>
        </p:spPr>
      </p:pic>
      <p:pic>
        <p:nvPicPr>
          <p:cNvPr id="5" name="Picture 4" descr="Skærmbillede 2016-04-20 kl. 18.02.0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692573"/>
            <a:ext cx="2628900" cy="1212128"/>
          </a:xfrm>
          <a:prstGeom prst="rect">
            <a:avLst/>
          </a:prstGeom>
        </p:spPr>
      </p:pic>
      <p:pic>
        <p:nvPicPr>
          <p:cNvPr id="6" name="Picture 5" descr="Skærmbillede 2016-04-20 kl. 18.02.53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910861"/>
            <a:ext cx="2095500" cy="483577"/>
          </a:xfrm>
          <a:prstGeom prst="rect">
            <a:avLst/>
          </a:prstGeom>
        </p:spPr>
      </p:pic>
      <p:pic>
        <p:nvPicPr>
          <p:cNvPr id="7" name="Picture 6" descr="Skærmbillede 2016-04-20 kl. 18.02.43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918670"/>
            <a:ext cx="787400" cy="423510"/>
          </a:xfrm>
          <a:prstGeom prst="rect">
            <a:avLst/>
          </a:prstGeom>
        </p:spPr>
      </p:pic>
      <p:pic>
        <p:nvPicPr>
          <p:cNvPr id="8" name="Picture 7" descr="Skærmbillede 2016-04-20 kl. 18.26.19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9" y="1918670"/>
            <a:ext cx="1703871" cy="13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9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6388" name="Subtitle 2"/>
          <p:cNvSpPr>
            <a:spLocks noGrp="1" noChangeAspect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/>
            </a:r>
            <a:br>
              <a:rPr lang="en-US" smtClean="0"/>
            </a:br>
            <a:endParaRPr lang="da-DK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91878" y="2494518"/>
            <a:ext cx="190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Hasselmann</a:t>
            </a:r>
            <a:r>
              <a:rPr lang="en-US" dirty="0" smtClean="0"/>
              <a:t>, 1976</a:t>
            </a:r>
            <a:endParaRPr lang="en-US" dirty="0"/>
          </a:p>
        </p:txBody>
      </p:sp>
      <p:pic>
        <p:nvPicPr>
          <p:cNvPr id="3" name="Picture 2" descr="Skærmbillede 2016-04-20 kl. 18.01.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4900"/>
            <a:ext cx="2374900" cy="1269801"/>
          </a:xfrm>
          <a:prstGeom prst="rect">
            <a:avLst/>
          </a:prstGeom>
        </p:spPr>
      </p:pic>
      <p:pic>
        <p:nvPicPr>
          <p:cNvPr id="4" name="Picture 3" descr="Skærmbillede 2016-04-20 kl. 18.01.3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34900"/>
            <a:ext cx="1320800" cy="841618"/>
          </a:xfrm>
          <a:prstGeom prst="rect">
            <a:avLst/>
          </a:prstGeom>
        </p:spPr>
      </p:pic>
      <p:pic>
        <p:nvPicPr>
          <p:cNvPr id="5" name="Picture 4" descr="Skærmbillede 2016-04-20 kl. 18.02.07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692573"/>
            <a:ext cx="2628900" cy="1212128"/>
          </a:xfrm>
          <a:prstGeom prst="rect">
            <a:avLst/>
          </a:prstGeom>
        </p:spPr>
      </p:pic>
      <p:pic>
        <p:nvPicPr>
          <p:cNvPr id="6" name="Picture 5" descr="Skærmbillede 2016-04-20 kl. 18.02.53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910861"/>
            <a:ext cx="2095500" cy="483577"/>
          </a:xfrm>
          <a:prstGeom prst="rect">
            <a:avLst/>
          </a:prstGeom>
        </p:spPr>
      </p:pic>
      <p:pic>
        <p:nvPicPr>
          <p:cNvPr id="7" name="Picture 6" descr="Skærmbillede 2016-04-20 kl. 18.02.43.pn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1918670"/>
            <a:ext cx="787400" cy="42351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516642"/>
            <a:ext cx="4994275" cy="461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Skærmbillede 2016-04-20 kl. 18.26.19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769" y="1918670"/>
            <a:ext cx="1703871" cy="130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9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12182</TotalTime>
  <Words>164</Words>
  <Application>Microsoft Macintosh PowerPoint</Application>
  <PresentationFormat>On-screen Show (4:3)</PresentationFormat>
  <Paragraphs>44</Paragraphs>
  <Slides>50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Predictability and the role of extreme noise in climate transitions Peter Ditlevsen, Niels Bohr Institute, University of Copenhagen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Holocene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Ganopolski et al, 2010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Niels Bohr Institutet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Ditlevsen</dc:creator>
  <cp:lastModifiedBy>Peter Ditlevsen</cp:lastModifiedBy>
  <cp:revision>61</cp:revision>
  <dcterms:created xsi:type="dcterms:W3CDTF">2014-08-24T21:35:35Z</dcterms:created>
  <dcterms:modified xsi:type="dcterms:W3CDTF">2016-08-30T11:49:21Z</dcterms:modified>
</cp:coreProperties>
</file>